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0" r:id="rId2"/>
  </p:sldMasterIdLst>
  <p:notesMasterIdLst>
    <p:notesMasterId r:id="rId30"/>
  </p:notes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95" r:id="rId13"/>
    <p:sldId id="271" r:id="rId14"/>
    <p:sldId id="269" r:id="rId15"/>
    <p:sldId id="296" r:id="rId16"/>
    <p:sldId id="273" r:id="rId17"/>
    <p:sldId id="274" r:id="rId18"/>
    <p:sldId id="275" r:id="rId19"/>
    <p:sldId id="276" r:id="rId20"/>
    <p:sldId id="292" r:id="rId21"/>
    <p:sldId id="293" r:id="rId22"/>
    <p:sldId id="294" r:id="rId23"/>
    <p:sldId id="281" r:id="rId24"/>
    <p:sldId id="282" r:id="rId25"/>
    <p:sldId id="283" r:id="rId26"/>
    <p:sldId id="284" r:id="rId27"/>
    <p:sldId id="285" r:id="rId28"/>
    <p:sldId id="277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EE56"/>
    <a:srgbClr val="FF9900"/>
    <a:srgbClr val="FF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BELLI\Desktop\lol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LLI\Desktop\Nuovo%20Foglio%20di%20lavoro%20di%20Microsoft%20Exce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ufs1\PREVEN\2021\GENERALE\TECNICI\ABELLI\presentazione%20fiaso\tabelle\tab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lufs1\PREVEN\2021\GENERALE\TECNICI\ABELLI\grafici%20per%20ppt%20silvano.xlsx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BELLI\Desktop\PRESENTI%20AL%201-03-2021_SINTESI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ufs1\PREVEN\2021\ARCHIVIO\SANITARIA\Ambulatorio%20SPP%20vaccino%20Covid19\Elaborazione%20statistiche\riepilogo17-0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ufs1\PREVEN\2021\ARCHIVIO\SANITARIA\Ambulatorio%20SPP%20vaccino%20Covid19\Elaborazione%20statistiche\riepilogo17-0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ufs1\PREVEN\2021\GENERALE\TECNICI\ABELLI\presentazione%20fiaso\tabelle\non%20coperto%202%20%20+%20periodi%20assenz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ufs1\PREVEN\2021\GENERALE\TECNICI\ABELLI\presentazione%20fiaso\tabelle\non%20coperto%202%20%20+%20periodi%20assenza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lufs1\PREVEN\2021\GENERALE\TECNICI\ABELLI\presentazione%20fiaso\tabelle\non%20coperto%202%20%20+%20periodi%20assenz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ufs1\PREVEN\2021\GENERALE\TECNICI\ABELLI\presentazione%20fiaso\tabelle\non%20coperto%202%20%20+%20periodi%20assenz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ufs1\PREVEN\2021\GENERALE\TECNICI\ABELLI\presentazione%20fiaso\tabelle\non%20coperto%202%20%20+%20periodi%20assenz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Comparto</c:v>
                </c:pt>
              </c:strCache>
            </c:strRef>
          </c:tx>
          <c:invertIfNegative val="0"/>
          <c:cat>
            <c:strRef>
              <c:f>Foglio1!$B$1:$D$1</c:f>
              <c:strCache>
                <c:ptCount val="3"/>
                <c:pt idx="0">
                  <c:v>Maschi</c:v>
                </c:pt>
                <c:pt idx="1">
                  <c:v>Femmine</c:v>
                </c:pt>
                <c:pt idx="2">
                  <c:v>Totale</c:v>
                </c:pt>
              </c:strCache>
            </c:strRef>
          </c:cat>
          <c:val>
            <c:numRef>
              <c:f>Foglio1!$B$2:$D$2</c:f>
              <c:numCache>
                <c:formatCode>General</c:formatCode>
                <c:ptCount val="3"/>
                <c:pt idx="0">
                  <c:v>633</c:v>
                </c:pt>
                <c:pt idx="1">
                  <c:v>2540</c:v>
                </c:pt>
                <c:pt idx="2">
                  <c:v>3173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Dirigenza</c:v>
                </c:pt>
              </c:strCache>
            </c:strRef>
          </c:tx>
          <c:invertIfNegative val="0"/>
          <c:cat>
            <c:strRef>
              <c:f>Foglio1!$B$1:$D$1</c:f>
              <c:strCache>
                <c:ptCount val="3"/>
                <c:pt idx="0">
                  <c:v>Maschi</c:v>
                </c:pt>
                <c:pt idx="1">
                  <c:v>Femmine</c:v>
                </c:pt>
                <c:pt idx="2">
                  <c:v>Totale</c:v>
                </c:pt>
              </c:strCache>
            </c:strRef>
          </c:cat>
          <c:val>
            <c:numRef>
              <c:f>Foglio1!$B$3:$D$3</c:f>
              <c:numCache>
                <c:formatCode>General</c:formatCode>
                <c:ptCount val="3"/>
                <c:pt idx="0">
                  <c:v>316</c:v>
                </c:pt>
                <c:pt idx="1">
                  <c:v>411</c:v>
                </c:pt>
                <c:pt idx="2">
                  <c:v>727</c:v>
                </c:pt>
              </c:numCache>
            </c:numRef>
          </c:val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Totale</c:v>
                </c:pt>
              </c:strCache>
            </c:strRef>
          </c:tx>
          <c:invertIfNegative val="0"/>
          <c:cat>
            <c:strRef>
              <c:f>Foglio1!$B$1:$D$1</c:f>
              <c:strCache>
                <c:ptCount val="3"/>
                <c:pt idx="0">
                  <c:v>Maschi</c:v>
                </c:pt>
                <c:pt idx="1">
                  <c:v>Femmine</c:v>
                </c:pt>
                <c:pt idx="2">
                  <c:v>Totale</c:v>
                </c:pt>
              </c:strCache>
            </c:strRef>
          </c:cat>
          <c:val>
            <c:numRef>
              <c:f>Foglio1!$B$4:$D$4</c:f>
              <c:numCache>
                <c:formatCode>General</c:formatCode>
                <c:ptCount val="3"/>
                <c:pt idx="0">
                  <c:v>949</c:v>
                </c:pt>
                <c:pt idx="1">
                  <c:v>2951</c:v>
                </c:pt>
                <c:pt idx="2">
                  <c:v>3900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584256"/>
        <c:axId val="97585792"/>
      </c:barChart>
      <c:catAx>
        <c:axId val="97584256"/>
        <c:scaling>
          <c:orientation val="minMax"/>
        </c:scaling>
        <c:delete val="0"/>
        <c:axPos val="b"/>
        <c:majorTickMark val="out"/>
        <c:minorTickMark val="none"/>
        <c:tickLblPos val="nextTo"/>
        <c:crossAx val="97585792"/>
        <c:crosses val="autoZero"/>
        <c:auto val="1"/>
        <c:lblAlgn val="ctr"/>
        <c:lblOffset val="100"/>
        <c:noMultiLvlLbl val="0"/>
      </c:catAx>
      <c:valAx>
        <c:axId val="97585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584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Infortuni Covid-19 Distribuzione per mansione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0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FF00FF"/>
              </a:solidFill>
            </c:spPr>
          </c:dPt>
          <c:dPt>
            <c:idx val="5"/>
            <c:bubble3D val="0"/>
            <c:spPr>
              <a:solidFill>
                <a:srgbClr val="0FA14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22,9%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43,1%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100" b="1"/>
                      <a:t>0,3%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8,3%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13,3%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Foglio1!$A$2:$A$7</c:f>
              <c:strCache>
                <c:ptCount val="6"/>
                <c:pt idx="0">
                  <c:v>Medici </c:v>
                </c:pt>
                <c:pt idx="1">
                  <c:v>Infermieri</c:v>
                </c:pt>
                <c:pt idx="2">
                  <c:v>OSS</c:v>
                </c:pt>
                <c:pt idx="3">
                  <c:v>Ostetriche</c:v>
                </c:pt>
                <c:pt idx="4">
                  <c:v>Amministrativi</c:v>
                </c:pt>
                <c:pt idx="5">
                  <c:v>Altro(fisioterapisti, logopedisti, tecnici, assistenti sociali, autisti 118, educatori)</c:v>
                </c:pt>
              </c:strCache>
            </c:strRef>
          </c:cat>
          <c:val>
            <c:numRef>
              <c:f>Foglio1!$B$2:$B$7</c:f>
              <c:numCache>
                <c:formatCode>0.0%</c:formatCode>
                <c:ptCount val="6"/>
                <c:pt idx="0">
                  <c:v>0.22900000000000001</c:v>
                </c:pt>
                <c:pt idx="1">
                  <c:v>0.43099999999999999</c:v>
                </c:pt>
                <c:pt idx="2">
                  <c:v>0.13</c:v>
                </c:pt>
                <c:pt idx="3">
                  <c:v>3.0000000000000001E-3</c:v>
                </c:pt>
                <c:pt idx="4">
                  <c:v>8.3000000000000004E-2</c:v>
                </c:pt>
                <c:pt idx="5">
                  <c:v>0.13300000000000001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608314477931634"/>
          <c:y val="0.22312125438019395"/>
          <c:w val="0.38399348357317403"/>
          <c:h val="0.6085404810228785"/>
        </c:manualLayout>
      </c:layout>
      <c:overlay val="0"/>
      <c:txPr>
        <a:bodyPr/>
        <a:lstStyle/>
        <a:p>
          <a:pPr>
            <a:defRPr sz="1100" b="1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66FF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70C0"/>
              </a:solidFill>
            </c:spPr>
          </c:dPt>
          <c:cat>
            <c:strRef>
              <c:f>Foglio1!$E$3:$E$12</c:f>
              <c:strCache>
                <c:ptCount val="10"/>
                <c:pt idx="0">
                  <c:v>DIRIGENTI MEDICI</c:v>
                </c:pt>
                <c:pt idx="1">
                  <c:v>DIRIGENTI SPTA</c:v>
                </c:pt>
                <c:pt idx="2">
                  <c:v>INFERMIERI</c:v>
                </c:pt>
                <c:pt idx="3">
                  <c:v>OSTETRICHE</c:v>
                </c:pt>
                <c:pt idx="4">
                  <c:v>TECNICI SANITARI</c:v>
                </c:pt>
                <c:pt idx="5">
                  <c:v>AMMINISTRATIVI</c:v>
                </c:pt>
                <c:pt idx="6">
                  <c:v>OSS</c:v>
                </c:pt>
                <c:pt idx="7">
                  <c:v>STUDENTI</c:v>
                </c:pt>
                <c:pt idx="8">
                  <c:v>ALTRI</c:v>
                </c:pt>
                <c:pt idx="9">
                  <c:v>COOPERATIVE</c:v>
                </c:pt>
              </c:strCache>
            </c:strRef>
          </c:cat>
          <c:val>
            <c:numRef>
              <c:f>Foglio1!$F$3:$F$12</c:f>
              <c:numCache>
                <c:formatCode>General</c:formatCode>
                <c:ptCount val="10"/>
                <c:pt idx="0">
                  <c:v>7</c:v>
                </c:pt>
                <c:pt idx="1">
                  <c:v>3</c:v>
                </c:pt>
                <c:pt idx="2">
                  <c:v>30</c:v>
                </c:pt>
                <c:pt idx="3">
                  <c:v>6</c:v>
                </c:pt>
                <c:pt idx="4">
                  <c:v>5</c:v>
                </c:pt>
                <c:pt idx="5">
                  <c:v>7</c:v>
                </c:pt>
                <c:pt idx="6">
                  <c:v>14</c:v>
                </c:pt>
                <c:pt idx="7">
                  <c:v>31</c:v>
                </c:pt>
                <c:pt idx="8">
                  <c:v>14</c:v>
                </c:pt>
                <c:pt idx="9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726656"/>
        <c:axId val="124748928"/>
      </c:barChart>
      <c:catAx>
        <c:axId val="124726656"/>
        <c:scaling>
          <c:orientation val="minMax"/>
        </c:scaling>
        <c:delete val="0"/>
        <c:axPos val="b"/>
        <c:majorTickMark val="out"/>
        <c:minorTickMark val="none"/>
        <c:tickLblPos val="nextTo"/>
        <c:crossAx val="124748928"/>
        <c:crosses val="autoZero"/>
        <c:auto val="1"/>
        <c:lblAlgn val="ctr"/>
        <c:lblOffset val="100"/>
        <c:noMultiLvlLbl val="0"/>
      </c:catAx>
      <c:valAx>
        <c:axId val="124748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7266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it-IT" dirty="0">
                <a:solidFill>
                  <a:srgbClr val="002060"/>
                </a:solidFill>
              </a:rPr>
              <a:t>MOTIVAZIONE RIFIUTO</a:t>
            </a:r>
            <a:r>
              <a:rPr lang="it-IT" baseline="0" dirty="0">
                <a:solidFill>
                  <a:srgbClr val="002060"/>
                </a:solidFill>
              </a:rPr>
              <a:t> DELLA VACCINAZIONE</a:t>
            </a:r>
            <a:endParaRPr lang="it-IT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5113934944200069"/>
          <c:y val="2.777766740824802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0035535000253404"/>
                  <c:y val="0.1407716649258671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849989538974144"/>
                  <c:y val="-0.1599931878019221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Foglio3!$K$23:$K$24</c:f>
              <c:strCache>
                <c:ptCount val="2"/>
                <c:pt idx="0">
                  <c:v>TIPOLOGIA DI VACCINO (ASTRAZENECA)</c:v>
                </c:pt>
                <c:pt idx="1">
                  <c:v>ALTRI MOTIVI (CAMBI TURNO, MALATTIA, ...)</c:v>
                </c:pt>
              </c:strCache>
            </c:strRef>
          </c:cat>
          <c:val>
            <c:numRef>
              <c:f>Foglio3!$L$23:$L$24</c:f>
              <c:numCache>
                <c:formatCode>General</c:formatCode>
                <c:ptCount val="2"/>
                <c:pt idx="0">
                  <c:v>7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115558318113852"/>
          <c:y val="0.34210261697022193"/>
          <c:w val="0.34612581798783754"/>
          <c:h val="0.33510593590084103"/>
        </c:manualLayout>
      </c:layout>
      <c:overlay val="0"/>
      <c:txPr>
        <a:bodyPr/>
        <a:lstStyle/>
        <a:p>
          <a:pPr>
            <a:defRPr sz="1200" b="1">
              <a:solidFill>
                <a:srgbClr val="002060"/>
              </a:solidFill>
            </a:defRPr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Foglio1!$B$5</c:f>
              <c:strCache>
                <c:ptCount val="1"/>
                <c:pt idx="0">
                  <c:v>F</c:v>
                </c:pt>
              </c:strCache>
            </c:strRef>
          </c:tx>
          <c:invertIfNegative val="0"/>
          <c:cat>
            <c:strRef>
              <c:f>Foglio1!$A$6:$A$11</c:f>
              <c:strCache>
                <c:ptCount val="6"/>
                <c:pt idx="0">
                  <c:v>MEDICI</c:v>
                </c:pt>
                <c:pt idx="1">
                  <c:v>DIRIGENZA SANITARIA NON MEDICA</c:v>
                </c:pt>
                <c:pt idx="2">
                  <c:v>PERSONALE INFERMIERISTICO</c:v>
                </c:pt>
                <c:pt idx="3">
                  <c:v>PERSONALE TECNICO SANITARIO</c:v>
                </c:pt>
                <c:pt idx="4">
                  <c:v>OSS</c:v>
                </c:pt>
                <c:pt idx="5">
                  <c:v>PERSONALE RUOLO PTA</c:v>
                </c:pt>
              </c:strCache>
            </c:strRef>
          </c:cat>
          <c:val>
            <c:numRef>
              <c:f>Foglio1!$B$6:$B$11</c:f>
              <c:numCache>
                <c:formatCode>General</c:formatCode>
                <c:ptCount val="6"/>
                <c:pt idx="0">
                  <c:v>312</c:v>
                </c:pt>
                <c:pt idx="1">
                  <c:v>84</c:v>
                </c:pt>
                <c:pt idx="2">
                  <c:v>1438</c:v>
                </c:pt>
                <c:pt idx="3">
                  <c:v>287</c:v>
                </c:pt>
                <c:pt idx="4">
                  <c:v>359</c:v>
                </c:pt>
                <c:pt idx="5">
                  <c:v>472</c:v>
                </c:pt>
              </c:numCache>
            </c:numRef>
          </c:val>
        </c:ser>
        <c:ser>
          <c:idx val="1"/>
          <c:order val="1"/>
          <c:tx>
            <c:strRef>
              <c:f>Foglio1!$C$5</c:f>
              <c:strCache>
                <c:ptCount val="1"/>
                <c:pt idx="0">
                  <c:v>M</c:v>
                </c:pt>
              </c:strCache>
            </c:strRef>
          </c:tx>
          <c:invertIfNegative val="0"/>
          <c:cat>
            <c:strRef>
              <c:f>Foglio1!$A$6:$A$11</c:f>
              <c:strCache>
                <c:ptCount val="6"/>
                <c:pt idx="0">
                  <c:v>MEDICI</c:v>
                </c:pt>
                <c:pt idx="1">
                  <c:v>DIRIGENZA SANITARIA NON MEDICA</c:v>
                </c:pt>
                <c:pt idx="2">
                  <c:v>PERSONALE INFERMIERISTICO</c:v>
                </c:pt>
                <c:pt idx="3">
                  <c:v>PERSONALE TECNICO SANITARIO</c:v>
                </c:pt>
                <c:pt idx="4">
                  <c:v>OSS</c:v>
                </c:pt>
                <c:pt idx="5">
                  <c:v>PERSONALE RUOLO PTA</c:v>
                </c:pt>
              </c:strCache>
            </c:strRef>
          </c:cat>
          <c:val>
            <c:numRef>
              <c:f>Foglio1!$C$6:$C$11</c:f>
              <c:numCache>
                <c:formatCode>General</c:formatCode>
                <c:ptCount val="6"/>
                <c:pt idx="0">
                  <c:v>252</c:v>
                </c:pt>
                <c:pt idx="1">
                  <c:v>48</c:v>
                </c:pt>
                <c:pt idx="2">
                  <c:v>298</c:v>
                </c:pt>
                <c:pt idx="3">
                  <c:v>120</c:v>
                </c:pt>
                <c:pt idx="4">
                  <c:v>24</c:v>
                </c:pt>
                <c:pt idx="5">
                  <c:v>206</c:v>
                </c:pt>
              </c:numCache>
            </c:numRef>
          </c:val>
        </c:ser>
        <c:ser>
          <c:idx val="2"/>
          <c:order val="2"/>
          <c:tx>
            <c:strRef>
              <c:f>Foglio1!$D$5</c:f>
              <c:strCache>
                <c:ptCount val="1"/>
                <c:pt idx="0">
                  <c:v>Totale complessivo</c:v>
                </c:pt>
              </c:strCache>
            </c:strRef>
          </c:tx>
          <c:invertIfNegative val="0"/>
          <c:cat>
            <c:strRef>
              <c:f>Foglio1!$A$6:$A$11</c:f>
              <c:strCache>
                <c:ptCount val="6"/>
                <c:pt idx="0">
                  <c:v>MEDICI</c:v>
                </c:pt>
                <c:pt idx="1">
                  <c:v>DIRIGENZA SANITARIA NON MEDICA</c:v>
                </c:pt>
                <c:pt idx="2">
                  <c:v>PERSONALE INFERMIERISTICO</c:v>
                </c:pt>
                <c:pt idx="3">
                  <c:v>PERSONALE TECNICO SANITARIO</c:v>
                </c:pt>
                <c:pt idx="4">
                  <c:v>OSS</c:v>
                </c:pt>
                <c:pt idx="5">
                  <c:v>PERSONALE RUOLO PTA</c:v>
                </c:pt>
              </c:strCache>
            </c:strRef>
          </c:cat>
          <c:val>
            <c:numRef>
              <c:f>Foglio1!$D$6:$D$11</c:f>
              <c:numCache>
                <c:formatCode>General</c:formatCode>
                <c:ptCount val="6"/>
                <c:pt idx="0">
                  <c:v>564</c:v>
                </c:pt>
                <c:pt idx="1">
                  <c:v>132</c:v>
                </c:pt>
                <c:pt idx="2">
                  <c:v>1736</c:v>
                </c:pt>
                <c:pt idx="3">
                  <c:v>407</c:v>
                </c:pt>
                <c:pt idx="4">
                  <c:v>383</c:v>
                </c:pt>
                <c:pt idx="5">
                  <c:v>678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912704"/>
        <c:axId val="97914240"/>
      </c:barChart>
      <c:catAx>
        <c:axId val="9791270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97914240"/>
        <c:crosses val="autoZero"/>
        <c:auto val="1"/>
        <c:lblAlgn val="ctr"/>
        <c:lblOffset val="100"/>
        <c:noMultiLvlLbl val="0"/>
      </c:catAx>
      <c:valAx>
        <c:axId val="9791424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979127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Presenti al 1 Marzo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Foglio3!$I$1:$J$1</c:f>
              <c:strCache>
                <c:ptCount val="2"/>
                <c:pt idx="0">
                  <c:v>coperti</c:v>
                </c:pt>
                <c:pt idx="1">
                  <c:v>non coperti</c:v>
                </c:pt>
              </c:strCache>
            </c:strRef>
          </c:cat>
          <c:val>
            <c:numRef>
              <c:f>Foglio3!$I$2:$J$2</c:f>
              <c:numCache>
                <c:formatCode>General</c:formatCode>
                <c:ptCount val="2"/>
                <c:pt idx="0">
                  <c:v>3319</c:v>
                </c:pt>
                <c:pt idx="1">
                  <c:v>581</c:v>
                </c:pt>
              </c:numCache>
            </c:numRef>
          </c:val>
        </c:ser>
        <c:ser>
          <c:idx val="1"/>
          <c:order val="1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Foglio3!$I$1:$J$1</c:f>
              <c:strCache>
                <c:ptCount val="2"/>
                <c:pt idx="0">
                  <c:v>coperti</c:v>
                </c:pt>
                <c:pt idx="1">
                  <c:v>non coperti</c:v>
                </c:pt>
              </c:strCache>
            </c:strRef>
          </c:cat>
          <c:val>
            <c:numRef>
              <c:f>Foglio3!$I$3:$J$3</c:f>
              <c:numCache>
                <c:formatCode>0.0%</c:formatCode>
                <c:ptCount val="2"/>
                <c:pt idx="0">
                  <c:v>0.85102564102564104</c:v>
                </c:pt>
                <c:pt idx="1">
                  <c:v>0.14897435897435898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79792213473315"/>
          <c:y val="0.42030912802566345"/>
          <c:w val="0.26535411198600173"/>
          <c:h val="0.28762248468941382"/>
        </c:manualLayout>
      </c:layout>
      <c:overlay val="0"/>
      <c:txPr>
        <a:bodyPr/>
        <a:lstStyle/>
        <a:p>
          <a:pPr>
            <a:defRPr sz="1400" b="1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Personale Sanitario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800" b="1" i="0" baseline="0">
                <a:effectLst/>
              </a:rPr>
              <a:t> (in base all'UO di appartenenza)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7.4371504327048241E-2"/>
                  <c:y val="-0.1998043427273512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2419; 87%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3470763259269651E-2"/>
                  <c:y val="9.959645669291337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376; 13%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Foglio3!$I$4:$J$4</c:f>
              <c:strCache>
                <c:ptCount val="2"/>
                <c:pt idx="0">
                  <c:v>coperti</c:v>
                </c:pt>
                <c:pt idx="1">
                  <c:v>non coperti</c:v>
                </c:pt>
              </c:strCache>
            </c:strRef>
          </c:cat>
          <c:val>
            <c:numRef>
              <c:f>Foglio3!$I$5:$J$5</c:f>
              <c:numCache>
                <c:formatCode>General</c:formatCode>
                <c:ptCount val="2"/>
                <c:pt idx="0">
                  <c:v>2419</c:v>
                </c:pt>
                <c:pt idx="1">
                  <c:v>376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618040781538367"/>
          <c:y val="0.4479974447283635"/>
          <c:w val="0.29503458985485859"/>
          <c:h val="0.28893332839561037"/>
        </c:manualLayout>
      </c:layout>
      <c:overlay val="0"/>
      <c:txPr>
        <a:bodyPr/>
        <a:lstStyle/>
        <a:p>
          <a:pPr>
            <a:defRPr sz="1200" b="1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>
                <a:effectLst/>
              </a:rPr>
              <a:t>Distribuzione dei NON vaccinati per profilo</a:t>
            </a:r>
            <a:endParaRPr lang="it-IT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totale!$A$34</c:f>
              <c:strCache>
                <c:ptCount val="1"/>
                <c:pt idx="0">
                  <c:v>tot dipendenti (376)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FF00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05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(totale!$B$33;totale!$D$33:$G$33)</c:f>
              <c:strCache>
                <c:ptCount val="5"/>
                <c:pt idx="0">
                  <c:v>Dirigente medico [49]</c:v>
                </c:pt>
                <c:pt idx="1">
                  <c:v>Dirigente sanitario non medico [1]</c:v>
                </c:pt>
                <c:pt idx="2">
                  <c:v>Infermieri [183]</c:v>
                </c:pt>
                <c:pt idx="3">
                  <c:v>Professioni sanitarie [73]</c:v>
                </c:pt>
                <c:pt idx="4">
                  <c:v>OSS/OTA/Ausiliari/Autisti/Assistenti sociali [70]</c:v>
                </c:pt>
              </c:strCache>
            </c:strRef>
          </c:cat>
          <c:val>
            <c:numRef>
              <c:f>(totale!$B$34;totale!$D$34:$G$34)</c:f>
              <c:numCache>
                <c:formatCode>General</c:formatCode>
                <c:ptCount val="5"/>
                <c:pt idx="0">
                  <c:v>49</c:v>
                </c:pt>
                <c:pt idx="1">
                  <c:v>1</c:v>
                </c:pt>
                <c:pt idx="2">
                  <c:v>183</c:v>
                </c:pt>
                <c:pt idx="3">
                  <c:v>73</c:v>
                </c:pt>
                <c:pt idx="4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596597300337452"/>
          <c:y val="0.25919457140800095"/>
          <c:w val="0.33710090926134234"/>
          <c:h val="0.50732812189464049"/>
        </c:manualLayout>
      </c:layout>
      <c:overlay val="0"/>
      <c:txPr>
        <a:bodyPr/>
        <a:lstStyle/>
        <a:p>
          <a:pPr rtl="0">
            <a:defRPr sz="1400" b="1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Distribuzione</a:t>
            </a:r>
            <a:r>
              <a:rPr lang="it-IT" baseline="0"/>
              <a:t> dei NON vaccinati per dipartimento</a:t>
            </a:r>
            <a:endParaRPr lang="it-IT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totale!$A$66</c:f>
              <c:strCache>
                <c:ptCount val="1"/>
                <c:pt idx="0">
                  <c:v>tot dipendenti (376)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1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2"/>
            <c:bubble3D val="0"/>
            <c:spPr>
              <a:solidFill>
                <a:srgbClr val="FF9900"/>
              </a:solidFill>
              <a:ln>
                <a:solidFill>
                  <a:schemeClr val="tx1"/>
                </a:solidFill>
              </a:ln>
            </c:spPr>
          </c:dPt>
          <c:dPt>
            <c:idx val="13"/>
            <c:bubble3D val="0"/>
            <c:spPr>
              <a:solidFill>
                <a:srgbClr val="FF00FF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totale!$B$65:$O$65</c:f>
              <c:strCache>
                <c:ptCount val="14"/>
                <c:pt idx="0">
                  <c:v>DIPARTIMENTO DELLA SICUREZZA [2]</c:v>
                </c:pt>
                <c:pt idx="1">
                  <c:v>DIPARTIMENTO DELLE FUNZIONI RADIOLOGICHE [17]</c:v>
                </c:pt>
                <c:pt idx="2">
                  <c:v>DIPARTIMENTO DELLE MEDICINE [57]</c:v>
                </c:pt>
                <c:pt idx="3">
                  <c:v>DIPARTIMENTO DELLE TERAPIE INTENSIVE, ANESTESIOLOGIA E TERAPIA DEL DOLORE [29]</c:v>
                </c:pt>
                <c:pt idx="4">
                  <c:v>DIPARTIMENTO DI CHIRURGIA [48]</c:v>
                </c:pt>
                <c:pt idx="5">
                  <c:v>DIPARTIMENTO DI CURE PRIMARIE [13]</c:v>
                </c:pt>
                <c:pt idx="6">
                  <c:v>DIPARTIMENTO DI EMERGENZA URGENZA [43]</c:v>
                </c:pt>
                <c:pt idx="7">
                  <c:v>DIPARTIMENTO DI MEDICINA RIABILITATIVA [24]</c:v>
                </c:pt>
                <c:pt idx="8">
                  <c:v>DIPARTIMENTO DI ONCO-EMATOLOGIA [10]</c:v>
                </c:pt>
                <c:pt idx="9">
                  <c:v>DIPARTIMENTO DI PATOLOGIA CLINICA [7]</c:v>
                </c:pt>
                <c:pt idx="10">
                  <c:v>DIPARTIMENTO DI SALUTE MENTALE E DELLE DIPENDENZE PATOLOGICHE [48]</c:v>
                </c:pt>
                <c:pt idx="11">
                  <c:v>DIPARTIMENTO DI SANITA' PUBBLICA [8]</c:v>
                </c:pt>
                <c:pt idx="12">
                  <c:v>DIPARTIMENTO MATERNO INFANTILE [34]</c:v>
                </c:pt>
                <c:pt idx="13">
                  <c:v>DIREZIONE DELLE PROFESSIONI SANITARIE [36]</c:v>
                </c:pt>
              </c:strCache>
            </c:strRef>
          </c:cat>
          <c:val>
            <c:numRef>
              <c:f>totale!$B$66:$O$66</c:f>
              <c:numCache>
                <c:formatCode>General</c:formatCode>
                <c:ptCount val="14"/>
                <c:pt idx="1">
                  <c:v>17</c:v>
                </c:pt>
                <c:pt idx="2">
                  <c:v>57</c:v>
                </c:pt>
                <c:pt idx="3">
                  <c:v>29</c:v>
                </c:pt>
                <c:pt idx="4">
                  <c:v>48</c:v>
                </c:pt>
                <c:pt idx="5">
                  <c:v>13</c:v>
                </c:pt>
                <c:pt idx="6">
                  <c:v>43</c:v>
                </c:pt>
                <c:pt idx="7">
                  <c:v>24</c:v>
                </c:pt>
                <c:pt idx="8">
                  <c:v>10</c:v>
                </c:pt>
                <c:pt idx="9">
                  <c:v>7</c:v>
                </c:pt>
                <c:pt idx="10">
                  <c:v>48</c:v>
                </c:pt>
                <c:pt idx="11">
                  <c:v>8</c:v>
                </c:pt>
                <c:pt idx="12">
                  <c:v>34</c:v>
                </c:pt>
                <c:pt idx="13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2642652499139042"/>
          <c:y val="0.13029305559775459"/>
          <c:w val="0.4675944012958112"/>
          <c:h val="0.81554301045824007"/>
        </c:manualLayout>
      </c:layout>
      <c:overlay val="0"/>
      <c:txPr>
        <a:bodyPr/>
        <a:lstStyle/>
        <a:p>
          <a:pPr>
            <a:defRPr sz="1050" b="1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Mancata adesione alle vaccinazioni: motivazioni</a:t>
            </a:r>
            <a:endParaRPr lang="it-IT">
              <a:effectLst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totale!$A$3</c:f>
              <c:strCache>
                <c:ptCount val="1"/>
                <c:pt idx="0">
                  <c:v>tot dipendenti (376)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00FF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050" b="1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totale!$B$2:$J$2</c:f>
              <c:strCache>
                <c:ptCount val="9"/>
                <c:pt idx="0">
                  <c:v>Maternità [63]</c:v>
                </c:pt>
                <c:pt idx="1">
                  <c:v>Comando/aspettativa [20]</c:v>
                </c:pt>
                <c:pt idx="2">
                  <c:v>Legge 104 [10]</c:v>
                </c:pt>
                <c:pt idx="3">
                  <c:v>Malattia generica (≥30gg) [17]</c:v>
                </c:pt>
                <c:pt idx="4">
                  <c:v>Pazienti fragili/Gravi patologie [8]</c:v>
                </c:pt>
                <c:pt idx="5">
                  <c:v>Allontanamento 2021 (≥15gg) [31]</c:v>
                </c:pt>
                <c:pt idx="6">
                  <c:v>Covid 2020/2021 [83]</c:v>
                </c:pt>
                <c:pt idx="7">
                  <c:v>Cessati/Assunti primo quadrimestre [18]</c:v>
                </c:pt>
                <c:pt idx="8">
                  <c:v>Senza motivazione [126]</c:v>
                </c:pt>
              </c:strCache>
            </c:strRef>
          </c:cat>
          <c:val>
            <c:numRef>
              <c:f>totale!$B$3:$J$3</c:f>
              <c:numCache>
                <c:formatCode>General</c:formatCode>
                <c:ptCount val="9"/>
                <c:pt idx="0">
                  <c:v>63</c:v>
                </c:pt>
                <c:pt idx="1">
                  <c:v>20</c:v>
                </c:pt>
                <c:pt idx="2">
                  <c:v>10</c:v>
                </c:pt>
                <c:pt idx="3">
                  <c:v>17</c:v>
                </c:pt>
                <c:pt idx="4">
                  <c:v>8</c:v>
                </c:pt>
                <c:pt idx="5">
                  <c:v>31</c:v>
                </c:pt>
                <c:pt idx="6">
                  <c:v>83</c:v>
                </c:pt>
                <c:pt idx="7">
                  <c:v>18</c:v>
                </c:pt>
                <c:pt idx="8">
                  <c:v>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186743588954185"/>
          <c:y val="0.14291630478435988"/>
          <c:w val="0.3673217517658724"/>
          <c:h val="0.80213318998172622"/>
        </c:manualLayout>
      </c:layout>
      <c:overlay val="0"/>
      <c:txPr>
        <a:bodyPr/>
        <a:lstStyle/>
        <a:p>
          <a:pPr>
            <a:defRPr sz="1100" b="1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Distribuzione dei NON vaccinati</a:t>
            </a:r>
            <a:r>
              <a:rPr lang="en-US" baseline="0"/>
              <a:t> per profilo</a:t>
            </a:r>
            <a:endParaRPr lang="en-US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1"/>
              <c:delete val="1"/>
            </c:dLbl>
            <c:txPr>
              <a:bodyPr/>
              <a:lstStyle/>
              <a:p>
                <a:pPr>
                  <a:defRPr sz="1100" b="1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('senza giustifica'!$B$1;'senza giustifica'!$D$1:$G$1)</c:f>
              <c:strCache>
                <c:ptCount val="5"/>
                <c:pt idx="0">
                  <c:v>Dirigente medico [9]</c:v>
                </c:pt>
                <c:pt idx="1">
                  <c:v>Dirigente sanitario non medico</c:v>
                </c:pt>
                <c:pt idx="2">
                  <c:v>Infermieri [60]</c:v>
                </c:pt>
                <c:pt idx="3">
                  <c:v>Professioni sanitarie [29]</c:v>
                </c:pt>
                <c:pt idx="4">
                  <c:v>OSS/OTA/Ausiliari/Autisti/Assistenti sociali [28]</c:v>
                </c:pt>
              </c:strCache>
            </c:strRef>
          </c:cat>
          <c:val>
            <c:numRef>
              <c:f>('senza giustifica'!$B$2;'senza giustifica'!$D$2:$G$2)</c:f>
              <c:numCache>
                <c:formatCode>General</c:formatCode>
                <c:ptCount val="5"/>
                <c:pt idx="0">
                  <c:v>9</c:v>
                </c:pt>
                <c:pt idx="1">
                  <c:v>0</c:v>
                </c:pt>
                <c:pt idx="2">
                  <c:v>60</c:v>
                </c:pt>
                <c:pt idx="3">
                  <c:v>29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8668506761226324"/>
          <c:y val="0.24065538101400313"/>
          <c:w val="0.40360653097668048"/>
          <c:h val="0.49061919567622375"/>
        </c:manualLayout>
      </c:layout>
      <c:overlay val="0"/>
      <c:txPr>
        <a:bodyPr/>
        <a:lstStyle/>
        <a:p>
          <a:pPr>
            <a:defRPr sz="1200" b="1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Personale NON vaccinato senza motivazione per dipartimento</a:t>
            </a:r>
            <a:endParaRPr lang="it-IT">
              <a:effectLst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bubble3D val="0"/>
            <c:spPr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9"/>
            <c:bubble3D val="0"/>
            <c:spPr>
              <a:solidFill>
                <a:srgbClr val="FF00FF"/>
              </a:solidFill>
              <a:ln>
                <a:solidFill>
                  <a:schemeClr val="tx1"/>
                </a:solidFill>
              </a:ln>
            </c:spPr>
          </c:dPt>
          <c:dPt>
            <c:idx val="10"/>
            <c:bubble3D val="0"/>
            <c:spPr>
              <a:solidFill>
                <a:srgbClr val="CCFF33"/>
              </a:solidFill>
              <a:ln>
                <a:solidFill>
                  <a:schemeClr val="tx1"/>
                </a:solidFill>
              </a:ln>
            </c:spPr>
          </c:dPt>
          <c:dPt>
            <c:idx val="11"/>
            <c:bubble3D val="0"/>
            <c:spPr>
              <a:solidFill>
                <a:srgbClr val="FF99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'senza giustifica'!$C$32:$O$32</c:f>
              <c:strCache>
                <c:ptCount val="13"/>
                <c:pt idx="0">
                  <c:v>DIPARTIMENTO DELLE FUNZIONI RADIOLOGICHE [6]</c:v>
                </c:pt>
                <c:pt idx="1">
                  <c:v>DIPARTIMENTO DELLE MEDICINE [28]</c:v>
                </c:pt>
                <c:pt idx="2">
                  <c:v>DIPARTIMENTO DELLE TERAPIE INTENSIVE, ANESTESIOLOGIA E TERAPIA DEL DOLORE [10]</c:v>
                </c:pt>
                <c:pt idx="3">
                  <c:v>DIPARTIMENTO DI CHIRURGIA [14]</c:v>
                </c:pt>
                <c:pt idx="4">
                  <c:v>DIPARTIMENTO DI CURE PRIMARIE [4]</c:v>
                </c:pt>
                <c:pt idx="5">
                  <c:v>DIPARTIMENTO DI EMERGENZA URGENZA [12]</c:v>
                </c:pt>
                <c:pt idx="6">
                  <c:v>DIPARTIMENTO DI MEDICINA RIABILITATIVA [8]</c:v>
                </c:pt>
                <c:pt idx="7">
                  <c:v>DIPARTIMENTO DI ONCO-EMATOLOGIA [4]</c:v>
                </c:pt>
                <c:pt idx="8">
                  <c:v>DIPARTIMENTO DI PATOLOGIA CLINICA [1]</c:v>
                </c:pt>
                <c:pt idx="9">
                  <c:v>DIPARTIMENTO DI SALUTE MENTALE E DELLE DIPENDENZE PATOLOGICHE [17]</c:v>
                </c:pt>
                <c:pt idx="10">
                  <c:v>DIPARTIMENTO DI SANITA' PUBBLICA [2]</c:v>
                </c:pt>
                <c:pt idx="11">
                  <c:v>DIPARTIMENTO MATERNO INFANTILE [10]</c:v>
                </c:pt>
                <c:pt idx="12">
                  <c:v>DIREZIONE DELLE PROFESSIONI SANITARIE [9]</c:v>
                </c:pt>
              </c:strCache>
            </c:strRef>
          </c:cat>
          <c:val>
            <c:numRef>
              <c:f>'senza giustifica'!$C$33:$O$33</c:f>
              <c:numCache>
                <c:formatCode>General</c:formatCode>
                <c:ptCount val="13"/>
                <c:pt idx="0">
                  <c:v>6</c:v>
                </c:pt>
                <c:pt idx="1">
                  <c:v>28</c:v>
                </c:pt>
                <c:pt idx="2">
                  <c:v>10</c:v>
                </c:pt>
                <c:pt idx="3">
                  <c:v>14</c:v>
                </c:pt>
                <c:pt idx="4">
                  <c:v>4</c:v>
                </c:pt>
                <c:pt idx="5">
                  <c:v>12</c:v>
                </c:pt>
                <c:pt idx="6">
                  <c:v>8</c:v>
                </c:pt>
                <c:pt idx="7">
                  <c:v>4</c:v>
                </c:pt>
                <c:pt idx="8">
                  <c:v>1</c:v>
                </c:pt>
                <c:pt idx="9">
                  <c:v>17</c:v>
                </c:pt>
                <c:pt idx="10">
                  <c:v>2</c:v>
                </c:pt>
                <c:pt idx="11">
                  <c:v>10</c:v>
                </c:pt>
                <c:pt idx="1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028034763814118"/>
          <c:y val="0.11071917935044254"/>
          <c:w val="0.40437047398773873"/>
          <c:h val="0.87555491519460804"/>
        </c:manualLayout>
      </c:layout>
      <c:overlay val="0"/>
      <c:txPr>
        <a:bodyPr/>
        <a:lstStyle/>
        <a:p>
          <a:pPr rtl="0">
            <a:defRPr sz="1000" b="1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0.12027</cdr:x>
      <cdr:y>0.34398</cdr:y>
    </cdr:from>
    <cdr:to>
      <cdr:x>0.17838</cdr:x>
      <cdr:y>0.41853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847725" y="1538288"/>
          <a:ext cx="409575" cy="33337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5BD2A-DF45-4E88-B7AD-2D52BB9197F7}" type="datetimeFigureOut">
              <a:rPr lang="it-IT" smtClean="0"/>
              <a:t>01/04/2021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9BE13-1A6C-466F-A3F4-3EB99D495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912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13A896B-D163-5646-AD4F-590DEACE54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829" y="434699"/>
            <a:ext cx="5747875" cy="1413979"/>
          </a:xfrm>
        </p:spPr>
        <p:txBody>
          <a:bodyPr anchor="t"/>
          <a:lstStyle/>
          <a:p>
            <a:r>
              <a:rPr lang="it-IT" dirty="0"/>
              <a:t>Fare clic per modificare il titolo del lavoro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CEA977EA-E060-D646-97AA-189ADA2A89A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767431" y="6220313"/>
            <a:ext cx="961611" cy="28823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C000"/>
                </a:solidFill>
              </a:defRPr>
            </a:lvl1pPr>
          </a:lstStyle>
          <a:p>
            <a:fld id="{8B85682F-9A83-456C-96A9-DD8B7A2B8916}" type="datetime1">
              <a:rPr lang="it-IT" smtClean="0">
                <a:ea typeface="ＭＳ Ｐゴシック" pitchFamily="34" charset="-128"/>
              </a:rPr>
              <a:t>01/04/2021</a:t>
            </a:fld>
            <a:endParaRPr lang="it-IT" dirty="0">
              <a:ea typeface="ＭＳ Ｐゴシック" pitchFamily="34" charset="-128"/>
            </a:endParaRPr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xmlns="" id="{FAEDF7F5-0DEA-5D4E-A472-561714B36D1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76547" y="5836343"/>
            <a:ext cx="2952495" cy="28823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inserire il nome del relatore</a:t>
            </a:r>
          </a:p>
        </p:txBody>
      </p:sp>
    </p:spTree>
    <p:extLst>
      <p:ext uri="{BB962C8B-B14F-4D97-AF65-F5344CB8AC3E}">
        <p14:creationId xmlns:p14="http://schemas.microsoft.com/office/powerpoint/2010/main" val="239945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13A896B-D163-5646-AD4F-590DEACE54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828" y="434699"/>
            <a:ext cx="5747875" cy="1413979"/>
          </a:xfrm>
        </p:spPr>
        <p:txBody>
          <a:bodyPr anchor="t"/>
          <a:lstStyle/>
          <a:p>
            <a:r>
              <a:rPr lang="it-IT" dirty="0"/>
              <a:t>Fare clic per modificare il titolo del lavoro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CEA977EA-E060-D646-97AA-189ADA2A89A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767431" y="6220311"/>
            <a:ext cx="961611" cy="28823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C000"/>
                </a:solidFill>
              </a:defRPr>
            </a:lvl1pPr>
          </a:lstStyle>
          <a:p>
            <a:fld id="{42617E0C-5E32-4507-AF0C-136EA7527815}" type="datetime1">
              <a:rPr lang="it-IT" smtClean="0"/>
              <a:t>01/04/2021</a:t>
            </a:fld>
            <a:endParaRPr lang="it-IT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xmlns="" id="{FAEDF7F5-0DEA-5D4E-A472-561714B36D1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76547" y="5836341"/>
            <a:ext cx="2952495" cy="28823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inserire il nome del relatore</a:t>
            </a:r>
          </a:p>
        </p:txBody>
      </p:sp>
    </p:spTree>
    <p:extLst>
      <p:ext uri="{BB962C8B-B14F-4D97-AF65-F5344CB8AC3E}">
        <p14:creationId xmlns:p14="http://schemas.microsoft.com/office/powerpoint/2010/main" val="121028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04632E10-6342-B543-BC94-68F09F1F2B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2562" y="1827389"/>
            <a:ext cx="8620858" cy="457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il sottotitolo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xmlns="" id="{83E65695-56D9-D747-9367-54802949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6020" y="6192229"/>
            <a:ext cx="2057400" cy="365125"/>
          </a:xfrm>
        </p:spPr>
        <p:txBody>
          <a:bodyPr/>
          <a:lstStyle/>
          <a:p>
            <a:fld id="{54D8A3C0-18D7-C84A-A8D0-52AF16AA80D2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73AD8DED-A7C8-5748-B739-B8993BE6E8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562" y="389510"/>
            <a:ext cx="8524142" cy="719963"/>
          </a:xfrm>
        </p:spPr>
        <p:txBody>
          <a:bodyPr/>
          <a:lstStyle/>
          <a:p>
            <a:r>
              <a:rPr lang="it-IT" dirty="0"/>
              <a:t>Fare clic per modificare il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32978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693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DA0FF58-465D-B341-A0B1-16DA0B889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944" y="1825625"/>
            <a:ext cx="6958759" cy="435133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A676CB9-6E87-164B-B5EE-26F206D7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326495FC-4AD1-4F43-8346-7F3C1C81E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562" y="389510"/>
            <a:ext cx="8524142" cy="719963"/>
          </a:xfrm>
        </p:spPr>
        <p:txBody>
          <a:bodyPr/>
          <a:lstStyle/>
          <a:p>
            <a:r>
              <a:rPr lang="it-IT" dirty="0"/>
              <a:t>Fare clic per modificare il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62781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76B7F4D-8055-E048-8171-C94CD9171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1772" y="1825625"/>
            <a:ext cx="3319000" cy="4351338"/>
          </a:xfrm>
        </p:spPr>
        <p:txBody>
          <a:bodyPr/>
          <a:lstStyle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7731325-1C89-B544-911C-676A02DA0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xmlns="" id="{5A116D3C-2DAF-E348-969C-172245AE440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482101" y="1825625"/>
            <a:ext cx="3318999" cy="4351338"/>
          </a:xfrm>
        </p:spPr>
        <p:txBody>
          <a:bodyPr/>
          <a:lstStyle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0DE4A4E6-C93F-F746-8603-FD5E471298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562" y="389510"/>
            <a:ext cx="8524142" cy="719963"/>
          </a:xfrm>
        </p:spPr>
        <p:txBody>
          <a:bodyPr/>
          <a:lstStyle/>
          <a:p>
            <a:r>
              <a:rPr lang="it-IT" dirty="0"/>
              <a:t>Fare clic per modificare il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29993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9D7BE528-0FBA-2948-AA0D-C60D3557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8669744E-34DF-3F43-BD8E-5F9C80848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562" y="389510"/>
            <a:ext cx="8524142" cy="719963"/>
          </a:xfrm>
        </p:spPr>
        <p:txBody>
          <a:bodyPr/>
          <a:lstStyle/>
          <a:p>
            <a:r>
              <a:rPr lang="it-IT" dirty="0"/>
              <a:t>Fare clic per modificare il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37927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9073030-C9FC-2049-A65C-54F944BE7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87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7C072E8-799A-CE47-876C-693099EC69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96" y="452298"/>
            <a:ext cx="3200576" cy="97416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il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8E6D895-583A-444C-A2E2-6120AE18E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457201"/>
            <a:ext cx="4909313" cy="5403850"/>
          </a:xfrm>
        </p:spPr>
        <p:txBody>
          <a:bodyPr/>
          <a:lstStyle>
            <a:lvl1pPr>
              <a:defRPr sz="26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BB2D418-7E9A-924E-8A98-A20F764A0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296" y="2315818"/>
            <a:ext cx="3200576" cy="683414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85D06BD-169E-3F4F-AC63-6D1AED22B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84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52097094-D0DD-994C-9BF2-F1C014359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90931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38F0295-3547-A941-AACA-10B0D25C1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A3A387DA-FF6A-6E42-90EF-F74667807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96" y="452298"/>
            <a:ext cx="3200576" cy="97416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il titolo dello schema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xmlns="" id="{1A8EC53E-C61B-6940-937E-72201523A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296" y="2315818"/>
            <a:ext cx="3200576" cy="683414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063506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04632E10-6342-B543-BC94-68F09F1F2B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2562" y="1827389"/>
            <a:ext cx="8620858" cy="457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il sottotitolo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xmlns="" id="{83E65695-56D9-D747-9367-54802949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6020" y="6192231"/>
            <a:ext cx="2057400" cy="365125"/>
          </a:xfrm>
        </p:spPr>
        <p:txBody>
          <a:bodyPr/>
          <a:lstStyle/>
          <a:p>
            <a:fld id="{54D8A3C0-18D7-C84A-A8D0-52AF16AA80D2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73AD8DED-A7C8-5748-B739-B8993BE6E8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563" y="389512"/>
            <a:ext cx="8524142" cy="719963"/>
          </a:xfrm>
        </p:spPr>
        <p:txBody>
          <a:bodyPr/>
          <a:lstStyle/>
          <a:p>
            <a:r>
              <a:rPr lang="it-IT" dirty="0"/>
              <a:t>Fare clic per modificare il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8451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05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DA0FF58-465D-B341-A0B1-16DA0B889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945" y="1825625"/>
            <a:ext cx="6958759" cy="435133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A676CB9-6E87-164B-B5EE-26F206D7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326495FC-4AD1-4F43-8346-7F3C1C81E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563" y="389512"/>
            <a:ext cx="8524142" cy="719963"/>
          </a:xfrm>
        </p:spPr>
        <p:txBody>
          <a:bodyPr/>
          <a:lstStyle/>
          <a:p>
            <a:r>
              <a:rPr lang="it-IT" dirty="0"/>
              <a:t>Fare clic per modificare il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334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76B7F4D-8055-E048-8171-C94CD9171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1772" y="1825625"/>
            <a:ext cx="3319000" cy="4351338"/>
          </a:xfrm>
        </p:spPr>
        <p:txBody>
          <a:bodyPr/>
          <a:lstStyle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7731325-1C89-B544-911C-676A02DA0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xmlns="" id="{5A116D3C-2DAF-E348-969C-172245AE440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482102" y="1825625"/>
            <a:ext cx="3318999" cy="4351338"/>
          </a:xfrm>
        </p:spPr>
        <p:txBody>
          <a:bodyPr/>
          <a:lstStyle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0DE4A4E6-C93F-F746-8603-FD5E471298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563" y="389512"/>
            <a:ext cx="8524142" cy="719963"/>
          </a:xfrm>
        </p:spPr>
        <p:txBody>
          <a:bodyPr/>
          <a:lstStyle/>
          <a:p>
            <a:r>
              <a:rPr lang="it-IT" dirty="0"/>
              <a:t>Fare clic per modificare il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0823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9D7BE528-0FBA-2948-AA0D-C60D3557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8669744E-34DF-3F43-BD8E-5F9C80848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563" y="389512"/>
            <a:ext cx="8524142" cy="719963"/>
          </a:xfrm>
        </p:spPr>
        <p:txBody>
          <a:bodyPr/>
          <a:lstStyle/>
          <a:p>
            <a:r>
              <a:rPr lang="it-IT" dirty="0"/>
              <a:t>Fare clic per modificare il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8554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9073030-C9FC-2049-A65C-54F944BE7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0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7C072E8-799A-CE47-876C-693099EC69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96" y="452299"/>
            <a:ext cx="3200576" cy="97416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il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8E6D895-583A-444C-A2E2-6120AE18E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2" y="457201"/>
            <a:ext cx="4909313" cy="5403850"/>
          </a:xfrm>
        </p:spPr>
        <p:txBody>
          <a:bodyPr/>
          <a:lstStyle>
            <a:lvl1pPr>
              <a:defRPr sz="26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BB2D418-7E9A-924E-8A98-A20F764A0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296" y="2315818"/>
            <a:ext cx="3200576" cy="683414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85D06BD-169E-3F4F-AC63-6D1AED22B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52097094-D0DD-994C-9BF2-F1C014359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2" y="457201"/>
            <a:ext cx="490931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38F0295-3547-A941-AACA-10B0D25C1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A3A387DA-FF6A-6E42-90EF-F74667807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96" y="452299"/>
            <a:ext cx="3200576" cy="97416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il titolo dello schema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xmlns="" id="{1A8EC53E-C61B-6940-937E-72201523A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296" y="2315818"/>
            <a:ext cx="3200576" cy="683414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1525465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78D6213B-7135-854B-8B3F-657B79CC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63" y="365126"/>
            <a:ext cx="852414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il titolo della diapositiva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321181B2-C39A-9343-82D8-156081201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7448" y="1825625"/>
            <a:ext cx="72492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C6108B4-DDA2-264A-92FE-C9EED7856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9304" y="6176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8A3C0-18D7-C84A-A8D0-52AF16AA80D2}" type="slidenum">
              <a:rPr lang="it-IT" smtClean="0">
                <a:solidFill>
                  <a:srgbClr val="000000">
                    <a:tint val="75000"/>
                  </a:srgbClr>
                </a:solidFill>
                <a:ea typeface="ＭＳ Ｐゴシック" pitchFamily="34" charset="-128"/>
              </a:rPr>
              <a:pPr/>
              <a:t>‹N›</a:t>
            </a:fld>
            <a:endParaRPr lang="it-IT">
              <a:solidFill>
                <a:srgbClr val="000000">
                  <a:tint val="75000"/>
                </a:srgb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000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78D6213B-7135-854B-8B3F-657B79CC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62" y="365126"/>
            <a:ext cx="852414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il titolo della diapositiva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321181B2-C39A-9343-82D8-156081201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7447" y="1825625"/>
            <a:ext cx="72492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C6108B4-DDA2-264A-92FE-C9EED7856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9304" y="6176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8A3C0-18D7-C84A-A8D0-52AF16AA80D2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9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IMG_1907.MP4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logo%20picco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3"/>
            <a:ext cx="4521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ottotitolo 1"/>
          <p:cNvSpPr txBox="1">
            <a:spLocks/>
          </p:cNvSpPr>
          <p:nvPr/>
        </p:nvSpPr>
        <p:spPr>
          <a:xfrm>
            <a:off x="2411760" y="1556792"/>
            <a:ext cx="7092280" cy="20162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it-IT" sz="1900" dirty="0" smtClean="0">
                <a:solidFill>
                  <a:srgbClr val="4472C4">
                    <a:lumMod val="50000"/>
                  </a:srgbClr>
                </a:solidFill>
              </a:rPr>
              <a:t>Direttore Generale Ing. L. Baldino</a:t>
            </a:r>
          </a:p>
          <a:p>
            <a:pPr fontAlgn="base">
              <a:spcAft>
                <a:spcPct val="0"/>
              </a:spcAft>
              <a:defRPr/>
            </a:pPr>
            <a:r>
              <a:rPr lang="it-IT" sz="1900" dirty="0" smtClean="0">
                <a:solidFill>
                  <a:srgbClr val="4472C4">
                    <a:lumMod val="50000"/>
                  </a:srgbClr>
                </a:solidFill>
              </a:rPr>
              <a:t>Direttore Dipartimento Sicurezza Dr. F. Pugliese</a:t>
            </a:r>
          </a:p>
          <a:p>
            <a:pPr fontAlgn="base">
              <a:spcAft>
                <a:spcPct val="0"/>
              </a:spcAft>
              <a:defRPr/>
            </a:pPr>
            <a:r>
              <a:rPr lang="it-IT" sz="1900" dirty="0" smtClean="0">
                <a:solidFill>
                  <a:srgbClr val="4472C4">
                    <a:lumMod val="50000"/>
                  </a:srgbClr>
                </a:solidFill>
              </a:rPr>
              <a:t>Direttore Area Risorse Umane Dr. M. </a:t>
            </a:r>
            <a:r>
              <a:rPr lang="it-IT" sz="1900" dirty="0" err="1" smtClean="0">
                <a:solidFill>
                  <a:srgbClr val="4472C4">
                    <a:lumMod val="50000"/>
                  </a:srgbClr>
                </a:solidFill>
              </a:rPr>
              <a:t>Giacomazzi</a:t>
            </a:r>
            <a:endParaRPr lang="it-IT" sz="1900" dirty="0" smtClean="0">
              <a:solidFill>
                <a:srgbClr val="4472C4">
                  <a:lumMod val="50000"/>
                </a:srgbClr>
              </a:solidFill>
            </a:endParaRPr>
          </a:p>
          <a:p>
            <a:pPr fontAlgn="base">
              <a:spcAft>
                <a:spcPct val="0"/>
              </a:spcAft>
              <a:defRPr/>
            </a:pPr>
            <a:r>
              <a:rPr lang="it-IT" sz="1900" dirty="0" smtClean="0">
                <a:solidFill>
                  <a:srgbClr val="4472C4">
                    <a:lumMod val="50000"/>
                  </a:srgbClr>
                </a:solidFill>
              </a:rPr>
              <a:t>Team Leader vaccinazioni SPP  S. </a:t>
            </a:r>
            <a:r>
              <a:rPr lang="it-IT" sz="1900" dirty="0" err="1" smtClean="0">
                <a:solidFill>
                  <a:srgbClr val="4472C4">
                    <a:lumMod val="50000"/>
                  </a:srgbClr>
                </a:solidFill>
              </a:rPr>
              <a:t>Bongiorni</a:t>
            </a:r>
            <a:r>
              <a:rPr lang="it-IT" sz="1900" dirty="0" smtClean="0">
                <a:solidFill>
                  <a:srgbClr val="4472C4">
                    <a:lumMod val="50000"/>
                  </a:srgbClr>
                </a:solidFill>
              </a:rPr>
              <a:t> </a:t>
            </a:r>
          </a:p>
          <a:p>
            <a:pPr fontAlgn="base">
              <a:spcAft>
                <a:spcPct val="0"/>
              </a:spcAft>
              <a:defRPr/>
            </a:pPr>
            <a:endParaRPr lang="it-IT" sz="800" dirty="0" smtClean="0">
              <a:solidFill>
                <a:srgbClr val="4472C4">
                  <a:lumMod val="50000"/>
                </a:srgbClr>
              </a:solidFill>
            </a:endParaRPr>
          </a:p>
          <a:p>
            <a:pPr fontAlgn="base">
              <a:spcAft>
                <a:spcPct val="0"/>
              </a:spcAft>
              <a:defRPr/>
            </a:pPr>
            <a:endParaRPr lang="it-IT" sz="2000" dirty="0" smtClean="0">
              <a:solidFill>
                <a:srgbClr val="4472C4">
                  <a:lumMod val="50000"/>
                </a:srgbClr>
              </a:solidFill>
            </a:endParaRPr>
          </a:p>
          <a:p>
            <a:pPr fontAlgn="base">
              <a:spcAft>
                <a:spcPct val="0"/>
              </a:spcAft>
              <a:defRPr/>
            </a:pPr>
            <a:endParaRPr lang="it-IT" sz="20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title"/>
          </p:nvPr>
        </p:nvSpPr>
        <p:spPr bwMode="auto">
          <a:xfrm>
            <a:off x="3131840" y="5777880"/>
            <a:ext cx="6138284" cy="1080120"/>
          </a:xfrm>
          <a:noFill/>
          <a:ln>
            <a:noFill/>
          </a:ln>
          <a:extLst/>
        </p:spPr>
        <p:txBody>
          <a:bodyPr vert="horz" wrap="square" lIns="91440" tIns="180000" rIns="91440" bIns="180000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it-IT" sz="4000" b="1" dirty="0" smtClean="0">
                <a:solidFill>
                  <a:srgbClr val="002060"/>
                </a:solidFill>
              </a:rPr>
              <a:t>Operatori </a:t>
            </a:r>
            <a:r>
              <a:rPr lang="it-IT" sz="4000" b="1" dirty="0">
                <a:solidFill>
                  <a:srgbClr val="002060"/>
                </a:solidFill>
              </a:rPr>
              <a:t>sanitari e vaccini </a:t>
            </a:r>
            <a:r>
              <a:rPr lang="it-IT" sz="4000" dirty="0">
                <a:solidFill>
                  <a:srgbClr val="002060"/>
                </a:solidFill>
              </a:rPr>
              <a:t/>
            </a:r>
            <a:br>
              <a:rPr lang="it-IT" sz="4000" dirty="0">
                <a:solidFill>
                  <a:srgbClr val="002060"/>
                </a:solidFill>
              </a:rPr>
            </a:br>
            <a:r>
              <a:rPr lang="it-IT" sz="3200" dirty="0" smtClean="0">
                <a:solidFill>
                  <a:srgbClr val="002060"/>
                </a:solidFill>
              </a:rPr>
              <a:t>01/04/2021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it-IT" altLang="it-IT" sz="4000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0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73063" y="116632"/>
            <a:ext cx="8591550" cy="10572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3500" b="1" dirty="0" smtClean="0"/>
              <a:t>Vaccinazioni anti-Sars-COV-2</a:t>
            </a:r>
          </a:p>
          <a:p>
            <a:pPr algn="ctr">
              <a:defRPr/>
            </a:pPr>
            <a:r>
              <a:rPr lang="it-IT" sz="3500" b="1" dirty="0" smtClean="0"/>
              <a:t>UU.OO. Clinico Assistenziali</a:t>
            </a:r>
            <a:endParaRPr lang="it-IT" sz="2600" b="1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031212"/>
              </p:ext>
            </p:extLst>
          </p:nvPr>
        </p:nvGraphicFramePr>
        <p:xfrm>
          <a:off x="708026" y="1318371"/>
          <a:ext cx="7921625" cy="1299993"/>
        </p:xfrm>
        <a:graphic>
          <a:graphicData uri="http://schemas.openxmlformats.org/drawingml/2006/table">
            <a:tbl>
              <a:tblPr/>
              <a:tblGrid>
                <a:gridCol w="3464766"/>
                <a:gridCol w="4456859"/>
              </a:tblGrid>
              <a:tr h="536900">
                <a:tc>
                  <a:txBody>
                    <a:bodyPr/>
                    <a:lstStyle/>
                    <a:p>
                      <a:pPr marL="50800" marR="0" lvl="0" indent="0" algn="ctr" defTabSz="914400" rtl="0" eaLnBrk="1" fontAlgn="base" latinLnBrk="0" hangingPunct="1">
                        <a:lnSpc>
                          <a:spcPts val="1115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Operatori protetti</a:t>
                      </a:r>
                      <a:endParaRPr kumimoji="0" lang="it-IT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50800" marR="0" lvl="0" indent="0" algn="ctr" defTabSz="914400" rtl="0" eaLnBrk="1" fontAlgn="base" latinLnBrk="0" hangingPunct="1">
                        <a:lnSpc>
                          <a:spcPts val="126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(vaccinati + </a:t>
                      </a:r>
                      <a:r>
                        <a:rPr kumimoji="0" lang="it-IT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non </a:t>
                      </a:r>
                      <a:r>
                        <a:rPr kumimoji="0" lang="it-IT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vaccinati con </a:t>
                      </a:r>
                      <a:r>
                        <a:rPr kumimoji="0" lang="it-IT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 IgG≥15)</a:t>
                      </a:r>
                      <a:endParaRPr kumimoji="0" lang="it-IT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ctr" defTabSz="914400" rtl="0" eaLnBrk="1" fontAlgn="base" latinLnBrk="0" hangingPunct="1">
                        <a:lnSpc>
                          <a:spcPts val="133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Operatori non protetti</a:t>
                      </a:r>
                      <a:endParaRPr kumimoji="0" lang="it-IT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50800" marR="0" lvl="0" indent="0" algn="ctr" defTabSz="914400" rtl="0" eaLnBrk="1" fontAlgn="base" latinLnBrk="0" hangingPunct="1">
                        <a:lnSpc>
                          <a:spcPts val="1335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(non </a:t>
                      </a:r>
                      <a:r>
                        <a:rPr kumimoji="0" lang="it-IT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vaccinati con </a:t>
                      </a:r>
                      <a:r>
                        <a:rPr kumimoji="0" lang="it-IT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IgG</a:t>
                      </a:r>
                      <a:r>
                        <a:rPr kumimoji="0" lang="it-IT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&lt;15 o dato non </a:t>
                      </a:r>
                      <a:r>
                        <a:rPr kumimoji="0" lang="it-IT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disponibile)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97975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ts val="1113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t-IT" sz="1800" b="1" i="0" u="none" strike="noStrike" kern="12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ＭＳ Ｐゴシック"/>
                        </a:rPr>
                        <a:t> </a:t>
                      </a:r>
                      <a:endParaRPr lang="it-IT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ctr" rtl="0" eaLnBrk="1" fontAlgn="base" latinLnBrk="0" hangingPunct="1">
                        <a:lnSpc>
                          <a:spcPts val="1263"/>
                        </a:lnSpc>
                        <a:spcBef>
                          <a:spcPts val="38"/>
                        </a:spcBef>
                        <a:spcAft>
                          <a:spcPts val="0"/>
                        </a:spcAft>
                      </a:pPr>
                      <a:r>
                        <a:rPr lang="it-IT" sz="1800" b="1" i="0" u="none" strike="noStrike" kern="12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ＭＳ Ｐゴシック"/>
                        </a:rPr>
                        <a:t>2419</a:t>
                      </a:r>
                      <a:endParaRPr lang="it-IT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1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ts val="1113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t-IT" sz="1800" b="1" i="0" u="none" strike="noStrike" kern="12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ＭＳ Ｐゴシック"/>
                        </a:rPr>
                        <a:t> </a:t>
                      </a:r>
                      <a:endParaRPr lang="it-IT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ctr" rtl="0" eaLnBrk="1" fontAlgn="base" latinLnBrk="0" hangingPunct="1">
                        <a:lnSpc>
                          <a:spcPts val="1263"/>
                        </a:lnSpc>
                        <a:spcBef>
                          <a:spcPts val="38"/>
                        </a:spcBef>
                        <a:spcAft>
                          <a:spcPts val="0"/>
                        </a:spcAft>
                      </a:pPr>
                      <a:r>
                        <a:rPr lang="it-IT" sz="1800" b="1" i="0" u="none" strike="noStrike" kern="12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ＭＳ Ｐゴシック"/>
                        </a:rPr>
                        <a:t>376</a:t>
                      </a:r>
                      <a:endParaRPr lang="it-IT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1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8450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ts val="1250"/>
                        </a:lnSpc>
                        <a:spcBef>
                          <a:spcPts val="213"/>
                        </a:spcBef>
                        <a:spcAft>
                          <a:spcPts val="0"/>
                        </a:spcAft>
                      </a:pPr>
                      <a:endParaRPr lang="it-IT" sz="1800" b="1" i="0" u="none" strike="noStrike" kern="120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ＭＳ Ｐゴシック"/>
                      </a:endParaRPr>
                    </a:p>
                    <a:p>
                      <a:pPr marL="0" marR="0" indent="0" algn="ctr" rtl="0" eaLnBrk="1" fontAlgn="base" latinLnBrk="0" hangingPunct="1">
                        <a:lnSpc>
                          <a:spcPts val="1250"/>
                        </a:lnSpc>
                        <a:spcBef>
                          <a:spcPts val="213"/>
                        </a:spcBef>
                        <a:spcAft>
                          <a:spcPts val="0"/>
                        </a:spcAft>
                      </a:pPr>
                      <a:r>
                        <a:rPr lang="it-IT" sz="18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ＭＳ Ｐゴシック"/>
                        </a:rPr>
                        <a:t>86,5%</a:t>
                      </a:r>
                      <a:endParaRPr lang="it-IT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1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ts val="1250"/>
                        </a:lnSpc>
                        <a:spcBef>
                          <a:spcPts val="213"/>
                        </a:spcBef>
                        <a:spcAft>
                          <a:spcPts val="0"/>
                        </a:spcAft>
                      </a:pPr>
                      <a:endParaRPr lang="it-IT" sz="1800" b="1" i="0" u="none" strike="noStrike" kern="120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ＭＳ Ｐゴシック"/>
                      </a:endParaRPr>
                    </a:p>
                    <a:p>
                      <a:pPr marL="0" marR="0" indent="0" algn="ctr" rtl="0" eaLnBrk="1" fontAlgn="base" latinLnBrk="0" hangingPunct="1">
                        <a:lnSpc>
                          <a:spcPts val="1250"/>
                        </a:lnSpc>
                        <a:spcBef>
                          <a:spcPts val="213"/>
                        </a:spcBef>
                        <a:spcAft>
                          <a:spcPts val="0"/>
                        </a:spcAft>
                      </a:pPr>
                      <a:r>
                        <a:rPr lang="it-IT" sz="18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ＭＳ Ｐゴシック"/>
                        </a:rPr>
                        <a:t>13,5</a:t>
                      </a:r>
                      <a:r>
                        <a:rPr lang="it-IT" sz="1800" b="1" i="0" u="none" strike="noStrike" kern="12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ＭＳ Ｐゴシック"/>
                        </a:rPr>
                        <a:t>%</a:t>
                      </a:r>
                      <a:endParaRPr lang="it-IT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1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878323"/>
              </p:ext>
            </p:extLst>
          </p:nvPr>
        </p:nvGraphicFramePr>
        <p:xfrm>
          <a:off x="2411761" y="2996952"/>
          <a:ext cx="482453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chemeClr val="tx1"/>
                </a:solidFill>
              </a:rPr>
              <a:pPr/>
              <a:t>10</a:t>
            </a:fld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73063" y="116632"/>
            <a:ext cx="8591550" cy="112553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3200" b="1" dirty="0" smtClean="0">
                <a:solidFill>
                  <a:srgbClr val="FFFFFF"/>
                </a:solidFill>
                <a:latin typeface="Calibri" pitchFamily="34" charset="0"/>
              </a:rPr>
              <a:t>Vaccinazioni anti-Sars-COV-2 </a:t>
            </a:r>
          </a:p>
          <a:p>
            <a:pPr algn="ctr">
              <a:defRPr/>
            </a:pPr>
            <a:r>
              <a:rPr lang="it-IT" sz="3200" b="1" dirty="0" smtClean="0">
                <a:solidFill>
                  <a:srgbClr val="FFFFFF"/>
                </a:solidFill>
                <a:latin typeface="Calibri" pitchFamily="34" charset="0"/>
              </a:rPr>
              <a:t>Personale non vaccinato</a:t>
            </a:r>
            <a:endParaRPr lang="it-IT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rgbClr val="000000"/>
                </a:solidFill>
              </a:rPr>
              <a:pPr/>
              <a:t>11</a:t>
            </a:fld>
            <a:endParaRPr lang="it-IT">
              <a:solidFill>
                <a:srgbClr val="000000"/>
              </a:solidFill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422957"/>
              </p:ext>
            </p:extLst>
          </p:nvPr>
        </p:nvGraphicFramePr>
        <p:xfrm>
          <a:off x="373063" y="1412776"/>
          <a:ext cx="8534400" cy="4986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498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73063" y="116632"/>
            <a:ext cx="8591550" cy="112553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3500" b="1" dirty="0" smtClean="0"/>
              <a:t>Vaccinazioni anti-Sars-COV-2 </a:t>
            </a:r>
          </a:p>
          <a:p>
            <a:pPr algn="ctr">
              <a:defRPr/>
            </a:pPr>
            <a:r>
              <a:rPr lang="it-IT" sz="2600" b="1" dirty="0" smtClean="0"/>
              <a:t>Personale non vaccinato</a:t>
            </a:r>
            <a:endParaRPr lang="it-IT" sz="26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chemeClr val="tx1"/>
                </a:solidFill>
              </a:rPr>
              <a:pPr/>
              <a:t>12</a:t>
            </a:fld>
            <a:endParaRPr lang="it-IT">
              <a:solidFill>
                <a:schemeClr val="tx1"/>
              </a:solidFill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327961"/>
              </p:ext>
            </p:extLst>
          </p:nvPr>
        </p:nvGraphicFramePr>
        <p:xfrm>
          <a:off x="-108520" y="1412776"/>
          <a:ext cx="9184405" cy="4591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04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73063" y="116632"/>
            <a:ext cx="8591550" cy="7920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600" b="1" dirty="0" smtClean="0">
                <a:latin typeface="Calibri" pitchFamily="34" charset="0"/>
              </a:rPr>
              <a:t>Vaccinazioni anti-Sars-COV-2 </a:t>
            </a:r>
          </a:p>
          <a:p>
            <a:pPr algn="ctr">
              <a:defRPr/>
            </a:pPr>
            <a:r>
              <a:rPr lang="it-IT" sz="2600" b="1" dirty="0" smtClean="0">
                <a:latin typeface="Calibri" pitchFamily="34" charset="0"/>
              </a:rPr>
              <a:t>Personale non vaccinato</a:t>
            </a:r>
            <a:endParaRPr lang="it-IT" sz="2600" b="1" dirty="0">
              <a:latin typeface="Calibri" pitchFamily="34" charset="0"/>
            </a:endParaRPr>
          </a:p>
        </p:txBody>
      </p:sp>
      <p:sp>
        <p:nvSpPr>
          <p:cNvPr id="3" name="Segnaposto contenuto 2"/>
          <p:cNvSpPr txBox="1">
            <a:spLocks/>
          </p:cNvSpPr>
          <p:nvPr/>
        </p:nvSpPr>
        <p:spPr bwMode="auto">
          <a:xfrm>
            <a:off x="208763" y="1052736"/>
            <a:ext cx="878522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it-IT" sz="2400" dirty="0" smtClean="0">
                <a:solidFill>
                  <a:schemeClr val="tx2"/>
                </a:solidFill>
                <a:latin typeface="Calibri" pitchFamily="34" charset="0"/>
              </a:rPr>
              <a:t>Analisi condotta da </a:t>
            </a:r>
            <a:r>
              <a:rPr lang="it-IT" sz="2400" b="1" dirty="0" smtClean="0">
                <a:solidFill>
                  <a:schemeClr val="tx2"/>
                </a:solidFill>
                <a:latin typeface="Calibri" pitchFamily="34" charset="0"/>
              </a:rPr>
              <a:t>Area Risorse Umane </a:t>
            </a:r>
          </a:p>
          <a:p>
            <a:pPr marL="0" indent="0" algn="ctr">
              <a:buFont typeface="Arial" charset="0"/>
              <a:buNone/>
            </a:pPr>
            <a:r>
              <a:rPr lang="it-IT" sz="2400" dirty="0" smtClean="0">
                <a:solidFill>
                  <a:schemeClr val="tx2"/>
                </a:solidFill>
                <a:latin typeface="Calibri" pitchFamily="34" charset="0"/>
              </a:rPr>
              <a:t>sulla popolazione aziendale non vaccinata :</a:t>
            </a:r>
          </a:p>
          <a:p>
            <a:pPr marL="0" indent="0" algn="just">
              <a:buFont typeface="Arial" charset="0"/>
              <a:buNone/>
            </a:pPr>
            <a:endParaRPr lang="it-IT" sz="1100" dirty="0" smtClean="0">
              <a:solidFill>
                <a:schemeClr val="tx2"/>
              </a:solidFill>
            </a:endParaRPr>
          </a:p>
          <a:p>
            <a:pPr marL="0" indent="0" algn="just">
              <a:buFont typeface="Arial" charset="0"/>
              <a:buNone/>
            </a:pPr>
            <a:endParaRPr lang="it-IT" sz="1100" dirty="0" smtClean="0">
              <a:solidFill>
                <a:schemeClr val="tx2"/>
              </a:solidFill>
            </a:endParaRPr>
          </a:p>
          <a:p>
            <a:pPr marL="0" indent="0" algn="just">
              <a:buFont typeface="Arial" charset="0"/>
              <a:buNone/>
            </a:pPr>
            <a:endParaRPr lang="it-IT" sz="1100" dirty="0" smtClean="0">
              <a:solidFill>
                <a:schemeClr val="tx2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chemeClr val="tx1"/>
                </a:solidFill>
              </a:rPr>
              <a:pPr/>
              <a:t>13</a:t>
            </a:fld>
            <a:endParaRPr lang="it-IT">
              <a:solidFill>
                <a:schemeClr val="tx1"/>
              </a:solidFill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703469"/>
              </p:ext>
            </p:extLst>
          </p:nvPr>
        </p:nvGraphicFramePr>
        <p:xfrm>
          <a:off x="1187624" y="1988840"/>
          <a:ext cx="7048499" cy="447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6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73063" y="116632"/>
            <a:ext cx="8591550" cy="108012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solidFill>
                  <a:srgbClr val="FFFFFF"/>
                </a:solidFill>
                <a:latin typeface="Calibri" pitchFamily="34" charset="0"/>
              </a:rPr>
              <a:t>Vaccinazioni anti-Sars-COV-2 </a:t>
            </a:r>
          </a:p>
          <a:p>
            <a:pPr algn="ctr">
              <a:defRPr/>
            </a:pPr>
            <a:r>
              <a:rPr lang="it-IT" sz="2800" b="1" dirty="0" smtClean="0">
                <a:solidFill>
                  <a:srgbClr val="FFFFFF"/>
                </a:solidFill>
                <a:latin typeface="Calibri" pitchFamily="34" charset="0"/>
              </a:rPr>
              <a:t>Personale non vaccinato</a:t>
            </a:r>
            <a:endParaRPr lang="it-IT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rgbClr val="000000"/>
                </a:solidFill>
              </a:rPr>
              <a:pPr/>
              <a:t>14</a:t>
            </a:fld>
            <a:endParaRPr lang="it-IT" dirty="0">
              <a:solidFill>
                <a:srgbClr val="000000"/>
              </a:solidFill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796321"/>
              </p:ext>
            </p:extLst>
          </p:nvPr>
        </p:nvGraphicFramePr>
        <p:xfrm>
          <a:off x="971600" y="1340768"/>
          <a:ext cx="78488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56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73063" y="116632"/>
            <a:ext cx="8591550" cy="112553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3200" b="1" dirty="0" smtClean="0">
                <a:latin typeface="Calibri" pitchFamily="34" charset="0"/>
              </a:rPr>
              <a:t>Vaccinazioni anti-Sars-COV-2 </a:t>
            </a:r>
          </a:p>
          <a:p>
            <a:pPr algn="ctr">
              <a:defRPr/>
            </a:pPr>
            <a:r>
              <a:rPr lang="it-IT" sz="3200" b="1" dirty="0" smtClean="0">
                <a:latin typeface="Calibri" pitchFamily="34" charset="0"/>
              </a:rPr>
              <a:t>Personale non vaccinato</a:t>
            </a:r>
            <a:endParaRPr lang="it-IT" sz="3200" b="1" dirty="0">
              <a:latin typeface="Calibri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chemeClr val="tx1"/>
                </a:solidFill>
              </a:rPr>
              <a:pPr/>
              <a:t>15</a:t>
            </a:fld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431963"/>
              </p:ext>
            </p:extLst>
          </p:nvPr>
        </p:nvGraphicFramePr>
        <p:xfrm>
          <a:off x="683568" y="1340768"/>
          <a:ext cx="792088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20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73063" y="211140"/>
            <a:ext cx="8591550" cy="10572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3500" b="1" dirty="0" smtClean="0">
                <a:solidFill>
                  <a:prstClr val="white"/>
                </a:solidFill>
                <a:latin typeface="Calibri" pitchFamily="34" charset="0"/>
              </a:rPr>
              <a:t>Vaccinazioni anti-Sars-COV-2 </a:t>
            </a:r>
          </a:p>
          <a:p>
            <a:pPr algn="ctr">
              <a:defRPr/>
            </a:pPr>
            <a:r>
              <a:rPr lang="it-IT" sz="2600" b="1" dirty="0" smtClean="0">
                <a:solidFill>
                  <a:prstClr val="white"/>
                </a:solidFill>
                <a:latin typeface="Calibri" pitchFamily="34" charset="0"/>
              </a:rPr>
              <a:t>Personale non vaccinato</a:t>
            </a:r>
            <a:endParaRPr lang="it-IT" sz="26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3" name="Segnaposto contenuto 2"/>
          <p:cNvSpPr txBox="1">
            <a:spLocks/>
          </p:cNvSpPr>
          <p:nvPr/>
        </p:nvSpPr>
        <p:spPr bwMode="auto">
          <a:xfrm>
            <a:off x="288925" y="1535115"/>
            <a:ext cx="8642350" cy="47742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it-IT" sz="2000" dirty="0" smtClean="0">
                <a:solidFill>
                  <a:schemeClr val="tx1"/>
                </a:solidFill>
                <a:latin typeface="Calibri" pitchFamily="34" charset="0"/>
              </a:rPr>
              <a:t>Per il 33 % del totale dei non vaccinati non è stato possibile ricondurre la mancata vaccinazione a una delle ipotesi di causa prima dettagliate.</a:t>
            </a:r>
          </a:p>
          <a:p>
            <a:pPr marL="0" indent="0" algn="just">
              <a:buFont typeface="Arial" charset="0"/>
              <a:buNone/>
              <a:defRPr/>
            </a:pPr>
            <a:endParaRPr lang="it-IT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it-IT" sz="2400" dirty="0" smtClean="0">
                <a:solidFill>
                  <a:schemeClr val="tx1"/>
                </a:solidFill>
                <a:latin typeface="Calibri" pitchFamily="34" charset="0"/>
              </a:rPr>
              <a:t>Allora…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it-IT" sz="2000" dirty="0" smtClean="0">
                <a:solidFill>
                  <a:schemeClr val="tx1"/>
                </a:solidFill>
                <a:latin typeface="Calibri" pitchFamily="34" charset="0"/>
              </a:rPr>
              <a:t>Indagine telefonica condotta </a:t>
            </a:r>
            <a:r>
              <a:rPr lang="it-IT" sz="2000" b="1" dirty="0" smtClean="0">
                <a:solidFill>
                  <a:schemeClr val="tx1"/>
                </a:solidFill>
                <a:latin typeface="Calibri" pitchFamily="34" charset="0"/>
              </a:rPr>
              <a:t>da personale sanitario -</a:t>
            </a:r>
            <a:r>
              <a:rPr lang="it-IT" sz="2000" dirty="0" smtClean="0">
                <a:solidFill>
                  <a:schemeClr val="tx1"/>
                </a:solidFill>
                <a:latin typeface="Calibri" pitchFamily="34" charset="0"/>
              </a:rPr>
              <a:t>incaricato dal Medico Competente -sulle </a:t>
            </a:r>
            <a:r>
              <a:rPr lang="it-IT" sz="2000" b="1" u="sng" dirty="0" smtClean="0">
                <a:solidFill>
                  <a:schemeClr val="tx1"/>
                </a:solidFill>
                <a:latin typeface="Calibri" pitchFamily="34" charset="0"/>
              </a:rPr>
              <a:t>motivazioni della mancata adesione </a:t>
            </a:r>
            <a:r>
              <a:rPr lang="it-IT" sz="2000" dirty="0" smtClean="0">
                <a:solidFill>
                  <a:schemeClr val="tx1"/>
                </a:solidFill>
                <a:latin typeface="Calibri" pitchFamily="34" charset="0"/>
              </a:rPr>
              <a:t>alla vaccinazione.</a:t>
            </a:r>
          </a:p>
          <a:p>
            <a:pPr marL="0" indent="0" algn="just">
              <a:buFont typeface="Arial" charset="0"/>
              <a:buNone/>
              <a:defRPr/>
            </a:pPr>
            <a:endParaRPr lang="it-IT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it-IT" b="1" dirty="0" smtClean="0">
                <a:solidFill>
                  <a:schemeClr val="tx1"/>
                </a:solidFill>
                <a:latin typeface="Calibri" pitchFamily="34" charset="0"/>
              </a:rPr>
              <a:t>	     Modalità di conduzione dell’indagine:</a:t>
            </a:r>
          </a:p>
          <a:p>
            <a:pPr lvl="3" algn="just">
              <a:buFont typeface="Arial" charset="0"/>
              <a:buBlip>
                <a:blip r:embed="rId2"/>
              </a:buBlip>
              <a:defRPr/>
            </a:pPr>
            <a:r>
              <a:rPr lang="it-IT" sz="2000" dirty="0" smtClean="0">
                <a:solidFill>
                  <a:schemeClr val="tx1"/>
                </a:solidFill>
                <a:latin typeface="Calibri" pitchFamily="34" charset="0"/>
              </a:rPr>
              <a:t>Presentazione </a:t>
            </a:r>
          </a:p>
          <a:p>
            <a:pPr lvl="3" algn="just">
              <a:buFont typeface="Arial" charset="0"/>
              <a:buBlip>
                <a:blip r:embed="rId2"/>
              </a:buBlip>
              <a:defRPr/>
            </a:pPr>
            <a:r>
              <a:rPr lang="it-IT" sz="2000" dirty="0" smtClean="0">
                <a:solidFill>
                  <a:schemeClr val="tx1"/>
                </a:solidFill>
                <a:latin typeface="Calibri" pitchFamily="34" charset="0"/>
              </a:rPr>
              <a:t>Assicurazione dell’anonimato</a:t>
            </a:r>
          </a:p>
          <a:p>
            <a:pPr lvl="3" algn="just">
              <a:buFont typeface="Arial" charset="0"/>
              <a:buBlip>
                <a:blip r:embed="rId2"/>
              </a:buBlip>
              <a:defRPr/>
            </a:pPr>
            <a:r>
              <a:rPr lang="it-IT" sz="2000" dirty="0" smtClean="0">
                <a:solidFill>
                  <a:schemeClr val="tx1"/>
                </a:solidFill>
                <a:latin typeface="Calibri" pitchFamily="34" charset="0"/>
              </a:rPr>
              <a:t>Acquisizione del consenso alla  partecipazione</a:t>
            </a:r>
          </a:p>
          <a:p>
            <a:pPr lvl="3" algn="just">
              <a:buFont typeface="Arial" charset="0"/>
              <a:buBlip>
                <a:blip r:embed="rId2"/>
              </a:buBlip>
              <a:defRPr/>
            </a:pPr>
            <a:r>
              <a:rPr lang="it-IT" sz="2000" dirty="0" smtClean="0">
                <a:solidFill>
                  <a:schemeClr val="tx1"/>
                </a:solidFill>
                <a:latin typeface="Calibri" pitchFamily="34" charset="0"/>
              </a:rPr>
              <a:t>Domande libere su un canovaccio predefinito</a:t>
            </a:r>
          </a:p>
          <a:p>
            <a:pPr lvl="3" algn="just">
              <a:buFont typeface="Arial" charset="0"/>
              <a:buBlip>
                <a:blip r:embed="rId2"/>
              </a:buBlip>
              <a:defRPr/>
            </a:pPr>
            <a:r>
              <a:rPr lang="it-IT" sz="2000" dirty="0" smtClean="0">
                <a:solidFill>
                  <a:schemeClr val="tx1"/>
                </a:solidFill>
                <a:latin typeface="Calibri" pitchFamily="34" charset="0"/>
              </a:rPr>
              <a:t>Promessa di restituzione dei dati complessivi sul sito aziendale</a:t>
            </a:r>
          </a:p>
          <a:p>
            <a:pPr marL="0" indent="0" algn="just">
              <a:buNone/>
              <a:defRPr/>
            </a:pPr>
            <a:endParaRPr lang="it-IT" sz="1800" dirty="0" smtClean="0">
              <a:solidFill>
                <a:schemeClr val="tx2"/>
              </a:solidFill>
            </a:endParaRPr>
          </a:p>
          <a:p>
            <a:pPr marL="0" indent="0" algn="just">
              <a:buFont typeface="Arial" charset="0"/>
              <a:buNone/>
              <a:defRPr/>
            </a:pPr>
            <a:endParaRPr lang="it-IT" sz="2300" dirty="0" smtClean="0">
              <a:solidFill>
                <a:schemeClr val="tx2"/>
              </a:solidFill>
            </a:endParaRPr>
          </a:p>
          <a:p>
            <a:pPr marL="0" indent="0" algn="just">
              <a:buFont typeface="Arial" charset="0"/>
              <a:buNone/>
              <a:defRPr/>
            </a:pPr>
            <a:endParaRPr lang="it-IT" sz="2300" dirty="0" smtClean="0">
              <a:solidFill>
                <a:schemeClr val="tx2"/>
              </a:solidFill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4425951" y="2182815"/>
            <a:ext cx="434082" cy="526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88925" y="1484315"/>
            <a:ext cx="8675688" cy="64928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8233" y="6165304"/>
            <a:ext cx="2057400" cy="365125"/>
          </a:xfrm>
        </p:spPr>
        <p:txBody>
          <a:bodyPr/>
          <a:lstStyle/>
          <a:p>
            <a:fld id="{54D8A3C0-18D7-C84A-A8D0-52AF16AA80D2}" type="slidenum">
              <a:rPr lang="it-IT" smtClean="0">
                <a:solidFill>
                  <a:schemeClr val="tx1"/>
                </a:solidFill>
              </a:rPr>
              <a:pPr/>
              <a:t>16</a:t>
            </a:fld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dirty="0" smtClean="0">
                <a:solidFill>
                  <a:schemeClr val="tx2"/>
                </a:solidFill>
                <a:latin typeface="+mn-lt"/>
              </a:rPr>
              <a:t>I risultati del sondaggio</a:t>
            </a:r>
            <a:endParaRPr lang="it-IT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9" y="1417638"/>
            <a:ext cx="7920038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601974" y="4515186"/>
            <a:ext cx="2393962" cy="95410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chemeClr val="bg1"/>
                </a:solidFill>
                <a:cs typeface="MS PGothic" charset="0"/>
              </a:rPr>
              <a:t>Risposta da 85 lavoratori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104175" y="5301208"/>
            <a:ext cx="3898776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chemeClr val="bg1"/>
                </a:solidFill>
                <a:cs typeface="MS PGothic" charset="0"/>
              </a:rPr>
              <a:t>71 lavoratori </a:t>
            </a:r>
            <a:r>
              <a:rPr lang="it-IT" sz="2000" b="1" dirty="0" smtClean="0">
                <a:solidFill>
                  <a:schemeClr val="bg1"/>
                </a:solidFill>
                <a:cs typeface="MS PGothic" charset="0"/>
              </a:rPr>
              <a:t>non attualmente disponibili alla  </a:t>
            </a:r>
            <a:r>
              <a:rPr lang="it-IT" sz="2000" b="1" dirty="0">
                <a:solidFill>
                  <a:schemeClr val="bg1"/>
                </a:solidFill>
                <a:cs typeface="MS PGothic" charset="0"/>
              </a:rPr>
              <a:t>vaccinazione</a:t>
            </a:r>
          </a:p>
        </p:txBody>
      </p:sp>
      <p:sp>
        <p:nvSpPr>
          <p:cNvPr id="6" name="Freccia in giù 5"/>
          <p:cNvSpPr/>
          <p:nvPr/>
        </p:nvSpPr>
        <p:spPr>
          <a:xfrm>
            <a:off x="2483768" y="3469979"/>
            <a:ext cx="484188" cy="97790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73063" y="211140"/>
            <a:ext cx="8591550" cy="10572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3500" b="1" dirty="0" smtClean="0">
                <a:solidFill>
                  <a:prstClr val="white"/>
                </a:solidFill>
                <a:latin typeface="Calibri" pitchFamily="34" charset="0"/>
              </a:rPr>
              <a:t>I risultati del sondaggio</a:t>
            </a:r>
            <a:endParaRPr lang="it-IT" sz="26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chemeClr val="tx1"/>
                </a:solidFill>
              </a:rPr>
              <a:pPr/>
              <a:t>17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004048" y="3958929"/>
            <a:ext cx="216024" cy="33416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 algn="r"/>
            <a:endParaRPr lang="it-IT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129815" y="4772490"/>
            <a:ext cx="3852553" cy="346055"/>
          </a:xfrm>
          <a:prstGeom prst="rect">
            <a:avLst/>
          </a:prstGeom>
          <a:solidFill>
            <a:srgbClr val="FF0000"/>
          </a:solidFill>
          <a:ln w="19050">
            <a:solidFill>
              <a:srgbClr val="002060"/>
            </a:solidFill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cs typeface="MS PGothic" charset="0"/>
              </a:rPr>
              <a:t>7 rifiutano l’intervista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104175" y="4119303"/>
            <a:ext cx="3730611" cy="379279"/>
          </a:xfrm>
          <a:prstGeom prst="rect">
            <a:avLst/>
          </a:prstGeom>
          <a:solidFill>
            <a:srgbClr val="32EE56"/>
          </a:solidFill>
          <a:ln w="9525"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cs typeface="MS PGothic" charset="0"/>
              </a:rPr>
              <a:t>7 accettano di prenotarsi</a:t>
            </a:r>
          </a:p>
        </p:txBody>
      </p:sp>
      <p:sp>
        <p:nvSpPr>
          <p:cNvPr id="13" name="Parentesi graffa chiusa 12"/>
          <p:cNvSpPr/>
          <p:nvPr/>
        </p:nvSpPr>
        <p:spPr>
          <a:xfrm>
            <a:off x="4327754" y="4209379"/>
            <a:ext cx="341084" cy="1769534"/>
          </a:xfrm>
          <a:prstGeom prst="rightBrace">
            <a:avLst>
              <a:gd name="adj1" fmla="val 8333"/>
              <a:gd name="adj2" fmla="val 50505"/>
            </a:avLst>
          </a:prstGeom>
          <a:ln w="381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0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73063" y="116632"/>
            <a:ext cx="8591550" cy="57606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3500" b="1" dirty="0" smtClean="0">
                <a:latin typeface="Calibri" pitchFamily="34" charset="0"/>
              </a:rPr>
              <a:t>Vaccinazioni anti-Sars-COV-2 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4"/>
            <a:ext cx="7180287" cy="432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9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chemeClr val="tx1"/>
                </a:solidFill>
              </a:rPr>
              <a:pPr/>
              <a:t>18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83791" y="711676"/>
            <a:ext cx="6912768" cy="79209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71 non accettano la vaccinazione: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Motivazione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numero diapositiva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47070" y="6237312"/>
            <a:ext cx="539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fld id="{C8A62B8B-FFA2-495B-92C8-1842CD0BEBF7}" type="slidenum">
              <a:rPr lang="it-IT" sz="1200" smtClean="0"/>
              <a:pPr/>
              <a:t>19</a:t>
            </a:fld>
            <a:endParaRPr lang="it-IT" sz="1200" dirty="0" smtClean="0"/>
          </a:p>
        </p:txBody>
      </p:sp>
      <p:sp>
        <p:nvSpPr>
          <p:cNvPr id="13" name="Rettangolo 12"/>
          <p:cNvSpPr/>
          <p:nvPr/>
        </p:nvSpPr>
        <p:spPr>
          <a:xfrm>
            <a:off x="384175" y="73025"/>
            <a:ext cx="8591550" cy="9794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3500" b="1" dirty="0" smtClean="0"/>
              <a:t>Vaccinazioni anti-Sars-COV-2 </a:t>
            </a:r>
          </a:p>
          <a:p>
            <a:pPr algn="ctr">
              <a:defRPr/>
            </a:pPr>
            <a:r>
              <a:rPr lang="it-IT" sz="2600" b="1" dirty="0" smtClean="0"/>
              <a:t>AZIONI E INTERVENTI MIGLIORATIVI</a:t>
            </a:r>
            <a:endParaRPr lang="it-IT" sz="2600" b="1" dirty="0"/>
          </a:p>
        </p:txBody>
      </p:sp>
      <p:sp>
        <p:nvSpPr>
          <p:cNvPr id="2" name="Freccia in giù 1"/>
          <p:cNvSpPr/>
          <p:nvPr/>
        </p:nvSpPr>
        <p:spPr>
          <a:xfrm>
            <a:off x="611188" y="1268761"/>
            <a:ext cx="720725" cy="3600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1547664" y="1124744"/>
            <a:ext cx="7419661" cy="52565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  <a:defRPr/>
            </a:pPr>
            <a:r>
              <a:rPr lang="it-IT" sz="1400" i="1" dirty="0" smtClean="0">
                <a:solidFill>
                  <a:schemeClr val="tx2"/>
                </a:solidFill>
              </a:rPr>
              <a:t>21/02/2020 1°CASO DI COVID IN ITALIA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it-IT" sz="1400" i="1" dirty="0" smtClean="0">
                <a:solidFill>
                  <a:schemeClr val="tx2"/>
                </a:solidFill>
              </a:rPr>
              <a:t>IMPATTO IMMEDIATO SULLA PROVINCIA DI PIACENZA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it-IT" sz="1400" i="1" dirty="0" smtClean="0">
                <a:solidFill>
                  <a:schemeClr val="tx2"/>
                </a:solidFill>
              </a:rPr>
              <a:t>22/02/2020 APERTURA AMBULATORIO COVID PRESSO IL SERVIZIO PREVENZIONE PROTEZIONE: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it-IT" sz="1400" i="1" dirty="0" smtClean="0">
                <a:solidFill>
                  <a:schemeClr val="tx2"/>
                </a:solidFill>
              </a:rPr>
              <a:t>TAMPONI MOLECOLARI, ANTIGENICI E RAPIDI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it-IT" sz="1400" i="1" dirty="0" smtClean="0">
                <a:solidFill>
                  <a:schemeClr val="tx2"/>
                </a:solidFill>
              </a:rPr>
              <a:t>917 INDAGINI EPIDEMIOLOGICHE SU DIPENDENTI POSITIVI AL COVID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it-IT" sz="1400" i="1" dirty="0" smtClean="0">
                <a:solidFill>
                  <a:schemeClr val="tx2"/>
                </a:solidFill>
              </a:rPr>
              <a:t>576 INFORTUNI denunciati all’INAIL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it-IT" sz="1400" i="1" dirty="0" smtClean="0">
                <a:solidFill>
                  <a:schemeClr val="tx2"/>
                </a:solidFill>
              </a:rPr>
              <a:t>2962 PARTECIPANTI ALLA FORMAZIONE SULLA CORRETTA VESTIZIONE/SVESTIZIONE DPI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it-IT" sz="1400" i="1" dirty="0" smtClean="0">
                <a:solidFill>
                  <a:schemeClr val="tx2"/>
                </a:solidFill>
              </a:rPr>
              <a:t>SORVEGLIANZA SANITARIA ECCEZIONALE FRAGILI (10 SOGGETTI FRAGILI ALLONTANATI DAI REPARTI A RISCHIO)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it-IT" sz="1400" i="1" dirty="0" smtClean="0">
                <a:solidFill>
                  <a:schemeClr val="tx2"/>
                </a:solidFill>
              </a:rPr>
              <a:t>6 OPERATORI CON SEQUELE (LONG TERM COVID)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it-IT" sz="1400" i="1" dirty="0" smtClean="0">
                <a:solidFill>
                  <a:schemeClr val="tx2"/>
                </a:solidFill>
              </a:rPr>
              <a:t>130 PAZIENTI INCARICO ALL’ AMBULATORIO DSA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it-IT" sz="1400" i="1" dirty="0" smtClean="0">
                <a:solidFill>
                  <a:schemeClr val="tx2"/>
                </a:solidFill>
              </a:rPr>
              <a:t>COUNSELING TELEFONICO E AMBULATORIALE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it-IT" sz="1400" i="1" dirty="0" smtClean="0">
                <a:solidFill>
                  <a:schemeClr val="tx2"/>
                </a:solidFill>
              </a:rPr>
              <a:t>OTTOBRE-DICEMBRE 2020 CAMPAGNA ANTINFLUENZALE CON UN ADESIONE DEL 50% DEGLI OPERATORI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it-IT" sz="1400" i="1" dirty="0">
                <a:solidFill>
                  <a:schemeClr val="tx2"/>
                </a:solidFill>
              </a:rPr>
              <a:t>27/12/2020 V-DAY GIORNATA NAZIONALE VACCINAZIONE ANTI-Sars-COV-2 </a:t>
            </a:r>
            <a:r>
              <a:rPr lang="it-IT" sz="1400" i="1" dirty="0" smtClean="0">
                <a:solidFill>
                  <a:schemeClr val="tx2"/>
                </a:solidFill>
              </a:rPr>
              <a:t>PRESSO IL LABORATORIO ANALISI</a:t>
            </a:r>
            <a:endParaRPr lang="it-IT" sz="1400" i="1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it-IT" sz="1400" i="1" dirty="0">
                <a:solidFill>
                  <a:schemeClr val="tx2"/>
                </a:solidFill>
              </a:rPr>
              <a:t>03/01/2021 </a:t>
            </a:r>
            <a:r>
              <a:rPr lang="it-IT" sz="1400" i="1" dirty="0" smtClean="0">
                <a:solidFill>
                  <a:schemeClr val="tx2"/>
                </a:solidFill>
              </a:rPr>
              <a:t>INIZIO CAMPAGNA </a:t>
            </a:r>
            <a:r>
              <a:rPr lang="it-IT" sz="1400" i="1" dirty="0">
                <a:solidFill>
                  <a:schemeClr val="tx2"/>
                </a:solidFill>
              </a:rPr>
              <a:t>VACCINALE ANTI-Sars-COV-2 PRESSO IL LABORATORIO ANALISI</a:t>
            </a:r>
          </a:p>
          <a:p>
            <a:pPr marL="457200" lvl="1" indent="0">
              <a:buFont typeface="Arial" charset="0"/>
              <a:buNone/>
              <a:defRPr/>
            </a:pPr>
            <a:endParaRPr lang="it-IT" sz="1800" i="1" dirty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v"/>
              <a:defRPr/>
            </a:pPr>
            <a:endParaRPr lang="it-IT" sz="1800" i="1" dirty="0">
              <a:solidFill>
                <a:schemeClr val="tx2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it-IT" sz="2800" i="1" dirty="0" smtClean="0">
                <a:solidFill>
                  <a:schemeClr val="tx2"/>
                </a:solidFill>
              </a:rPr>
              <a:t>	</a:t>
            </a:r>
          </a:p>
          <a:p>
            <a:pPr marL="0" indent="0" algn="just">
              <a:buFont typeface="Arial" charset="0"/>
              <a:buNone/>
              <a:defRPr/>
            </a:pPr>
            <a:endParaRPr lang="it-IT" sz="1100" dirty="0" smtClean="0">
              <a:solidFill>
                <a:schemeClr val="tx2"/>
              </a:solidFill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it-IT" sz="1100" dirty="0" smtClean="0">
                <a:solidFill>
                  <a:schemeClr val="tx2"/>
                </a:solidFill>
              </a:rPr>
              <a:t>	</a:t>
            </a:r>
          </a:p>
          <a:p>
            <a:pPr marL="0" indent="0" algn="just">
              <a:buFont typeface="Arial" charset="0"/>
              <a:buNone/>
              <a:defRPr/>
            </a:pPr>
            <a:endParaRPr lang="it-IT" sz="11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arta_provi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6" y="1782763"/>
            <a:ext cx="5329238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6011864" y="2736852"/>
            <a:ext cx="149225" cy="1492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732589" y="2520952"/>
            <a:ext cx="149225" cy="1492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851526" y="3028952"/>
            <a:ext cx="149225" cy="1492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868989" y="3470277"/>
            <a:ext cx="149225" cy="1492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227764" y="4270377"/>
            <a:ext cx="149225" cy="1492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583364" y="3770313"/>
            <a:ext cx="149225" cy="1492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563938" y="6121402"/>
            <a:ext cx="150812" cy="150813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5697539" y="4522790"/>
            <a:ext cx="149225" cy="1492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5719764" y="4894265"/>
            <a:ext cx="149225" cy="1492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4932364" y="5491165"/>
            <a:ext cx="149225" cy="1492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500439" y="2428877"/>
            <a:ext cx="149225" cy="1492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5006976" y="4557715"/>
            <a:ext cx="149225" cy="1492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4643439" y="4332290"/>
            <a:ext cx="149225" cy="1492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5237164" y="2800352"/>
            <a:ext cx="149225" cy="1492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3816351" y="5270502"/>
            <a:ext cx="149225" cy="1492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4475164" y="4095752"/>
            <a:ext cx="149225" cy="1492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4643439" y="3556000"/>
            <a:ext cx="149225" cy="1492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4479926" y="3028952"/>
            <a:ext cx="149225" cy="1492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3714751" y="4083050"/>
            <a:ext cx="149225" cy="1492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5286376" y="3470277"/>
            <a:ext cx="149225" cy="1492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4040189" y="3028952"/>
            <a:ext cx="149225" cy="1492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3694114" y="3289302"/>
            <a:ext cx="149225" cy="1492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3211514" y="3619502"/>
            <a:ext cx="149225" cy="1492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2771776" y="3452814"/>
            <a:ext cx="149225" cy="1492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3030539" y="4025902"/>
            <a:ext cx="149225" cy="1492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3419476" y="5122865"/>
            <a:ext cx="149225" cy="1492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3794126" y="2446340"/>
            <a:ext cx="149225" cy="1492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2846389" y="5643565"/>
            <a:ext cx="149225" cy="1492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2771776" y="5945190"/>
            <a:ext cx="149225" cy="1492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5618164" y="3748090"/>
            <a:ext cx="101600" cy="115887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 flipH="1" flipV="1">
            <a:off x="6356351" y="3195638"/>
            <a:ext cx="100013" cy="14605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5003800" y="3394075"/>
            <a:ext cx="101600" cy="115888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4337050" y="4856165"/>
            <a:ext cx="101600" cy="115887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4264026" y="2697165"/>
            <a:ext cx="101600" cy="115887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3524251" y="2913065"/>
            <a:ext cx="101600" cy="115887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4918076" y="2736852"/>
            <a:ext cx="163513" cy="149225"/>
          </a:xfrm>
          <a:custGeom>
            <a:avLst/>
            <a:gdLst>
              <a:gd name="T0" fmla="*/ 4688743 w 21600"/>
              <a:gd name="T1" fmla="*/ 0 h 21600"/>
              <a:gd name="T2" fmla="*/ 1373214 w 21600"/>
              <a:gd name="T3" fmla="*/ 1042958 h 21600"/>
              <a:gd name="T4" fmla="*/ 0 w 21600"/>
              <a:gd name="T5" fmla="*/ 3561151 h 21600"/>
              <a:gd name="T6" fmla="*/ 1373214 w 21600"/>
              <a:gd name="T7" fmla="*/ 6079295 h 21600"/>
              <a:gd name="T8" fmla="*/ 4688743 w 21600"/>
              <a:gd name="T9" fmla="*/ 7122254 h 21600"/>
              <a:gd name="T10" fmla="*/ 8004272 w 21600"/>
              <a:gd name="T11" fmla="*/ 6079295 h 21600"/>
              <a:gd name="T12" fmla="*/ 9377486 w 21600"/>
              <a:gd name="T13" fmla="*/ 3561151 h 21600"/>
              <a:gd name="T14" fmla="*/ 8004272 w 21600"/>
              <a:gd name="T15" fmla="*/ 10429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" name="AutoShape 12"/>
          <p:cNvSpPr>
            <a:spLocks noChangeArrowheads="1"/>
          </p:cNvSpPr>
          <p:nvPr/>
        </p:nvSpPr>
        <p:spPr bwMode="auto">
          <a:xfrm>
            <a:off x="3240088" y="4454527"/>
            <a:ext cx="120650" cy="125413"/>
          </a:xfrm>
          <a:custGeom>
            <a:avLst/>
            <a:gdLst>
              <a:gd name="T0" fmla="*/ 1882106 w 21600"/>
              <a:gd name="T1" fmla="*/ 0 h 21600"/>
              <a:gd name="T2" fmla="*/ 551203 w 21600"/>
              <a:gd name="T3" fmla="*/ 619111 h 21600"/>
              <a:gd name="T4" fmla="*/ 0 w 21600"/>
              <a:gd name="T5" fmla="*/ 2113912 h 21600"/>
              <a:gd name="T6" fmla="*/ 551203 w 21600"/>
              <a:gd name="T7" fmla="*/ 3608713 h 21600"/>
              <a:gd name="T8" fmla="*/ 1882106 w 21600"/>
              <a:gd name="T9" fmla="*/ 4227823 h 21600"/>
              <a:gd name="T10" fmla="*/ 3213016 w 21600"/>
              <a:gd name="T11" fmla="*/ 3608713 h 21600"/>
              <a:gd name="T12" fmla="*/ 3764213 w 21600"/>
              <a:gd name="T13" fmla="*/ 2113912 h 21600"/>
              <a:gd name="T14" fmla="*/ 3213016 w 21600"/>
              <a:gd name="T15" fmla="*/ 61911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" name="AutoShape 12"/>
          <p:cNvSpPr>
            <a:spLocks noChangeArrowheads="1"/>
          </p:cNvSpPr>
          <p:nvPr/>
        </p:nvSpPr>
        <p:spPr bwMode="auto">
          <a:xfrm>
            <a:off x="6254751" y="3448052"/>
            <a:ext cx="120650" cy="125413"/>
          </a:xfrm>
          <a:custGeom>
            <a:avLst/>
            <a:gdLst>
              <a:gd name="T0" fmla="*/ 1882106 w 21600"/>
              <a:gd name="T1" fmla="*/ 0 h 21600"/>
              <a:gd name="T2" fmla="*/ 551203 w 21600"/>
              <a:gd name="T3" fmla="*/ 619111 h 21600"/>
              <a:gd name="T4" fmla="*/ 0 w 21600"/>
              <a:gd name="T5" fmla="*/ 2113912 h 21600"/>
              <a:gd name="T6" fmla="*/ 551203 w 21600"/>
              <a:gd name="T7" fmla="*/ 3608713 h 21600"/>
              <a:gd name="T8" fmla="*/ 1882106 w 21600"/>
              <a:gd name="T9" fmla="*/ 4227823 h 21600"/>
              <a:gd name="T10" fmla="*/ 3213016 w 21600"/>
              <a:gd name="T11" fmla="*/ 3608713 h 21600"/>
              <a:gd name="T12" fmla="*/ 3764213 w 21600"/>
              <a:gd name="T13" fmla="*/ 2113912 h 21600"/>
              <a:gd name="T14" fmla="*/ 3213016 w 21600"/>
              <a:gd name="T15" fmla="*/ 61911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5480051" y="2452688"/>
            <a:ext cx="85725" cy="13176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" name="AutoShape 12"/>
          <p:cNvSpPr>
            <a:spLocks noChangeArrowheads="1"/>
          </p:cNvSpPr>
          <p:nvPr/>
        </p:nvSpPr>
        <p:spPr bwMode="auto">
          <a:xfrm>
            <a:off x="3030538" y="3862388"/>
            <a:ext cx="120650" cy="125412"/>
          </a:xfrm>
          <a:custGeom>
            <a:avLst/>
            <a:gdLst>
              <a:gd name="T0" fmla="*/ 1882106 w 21600"/>
              <a:gd name="T1" fmla="*/ 0 h 21600"/>
              <a:gd name="T2" fmla="*/ 551203 w 21600"/>
              <a:gd name="T3" fmla="*/ 619100 h 21600"/>
              <a:gd name="T4" fmla="*/ 0 w 21600"/>
              <a:gd name="T5" fmla="*/ 2113877 h 21600"/>
              <a:gd name="T6" fmla="*/ 551203 w 21600"/>
              <a:gd name="T7" fmla="*/ 3608655 h 21600"/>
              <a:gd name="T8" fmla="*/ 1882106 w 21600"/>
              <a:gd name="T9" fmla="*/ 4227755 h 21600"/>
              <a:gd name="T10" fmla="*/ 3213016 w 21600"/>
              <a:gd name="T11" fmla="*/ 3608655 h 21600"/>
              <a:gd name="T12" fmla="*/ 3764213 w 21600"/>
              <a:gd name="T13" fmla="*/ 2113877 h 21600"/>
              <a:gd name="T14" fmla="*/ 3213016 w 21600"/>
              <a:gd name="T15" fmla="*/ 6191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" name="AutoShape 12"/>
          <p:cNvSpPr>
            <a:spLocks noChangeArrowheads="1"/>
          </p:cNvSpPr>
          <p:nvPr/>
        </p:nvSpPr>
        <p:spPr bwMode="auto">
          <a:xfrm>
            <a:off x="7389814" y="2030415"/>
            <a:ext cx="206375" cy="204787"/>
          </a:xfrm>
          <a:custGeom>
            <a:avLst/>
            <a:gdLst>
              <a:gd name="T0" fmla="*/ 9426704 w 21600"/>
              <a:gd name="T1" fmla="*/ 0 h 21600"/>
              <a:gd name="T2" fmla="*/ 2760782 w 21600"/>
              <a:gd name="T3" fmla="*/ 2690048 h 21600"/>
              <a:gd name="T4" fmla="*/ 0 w 21600"/>
              <a:gd name="T5" fmla="*/ 9185114 h 21600"/>
              <a:gd name="T6" fmla="*/ 2760782 w 21600"/>
              <a:gd name="T7" fmla="*/ 15680086 h 21600"/>
              <a:gd name="T8" fmla="*/ 9426704 w 21600"/>
              <a:gd name="T9" fmla="*/ 18370133 h 21600"/>
              <a:gd name="T10" fmla="*/ 16092626 w 21600"/>
              <a:gd name="T11" fmla="*/ 15680086 h 21600"/>
              <a:gd name="T12" fmla="*/ 18853407 w 21600"/>
              <a:gd name="T13" fmla="*/ 9185114 h 21600"/>
              <a:gd name="T14" fmla="*/ 16092626 w 21600"/>
              <a:gd name="T15" fmla="*/ 269004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7389814" y="2676525"/>
            <a:ext cx="206375" cy="217488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7348539" y="3306763"/>
            <a:ext cx="288925" cy="265112"/>
          </a:xfrm>
          <a:prstGeom prst="star5">
            <a:avLst>
              <a:gd name="adj" fmla="val 16155"/>
              <a:gd name="hf" fmla="val 105146"/>
              <a:gd name="vf" fmla="val 11055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46" name="CasellaDiTesto 43"/>
          <p:cNvSpPr txBox="1">
            <a:spLocks noChangeArrowheads="1"/>
          </p:cNvSpPr>
          <p:nvPr/>
        </p:nvSpPr>
        <p:spPr bwMode="auto">
          <a:xfrm>
            <a:off x="7637463" y="1838326"/>
            <a:ext cx="1506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r>
              <a:rPr lang="it-IT" sz="1200" b="1" dirty="0">
                <a:latin typeface="Calibri" pitchFamily="34" charset="0"/>
              </a:rPr>
              <a:t>PRESIDI OSPEDALIERI/OSCO</a:t>
            </a:r>
          </a:p>
        </p:txBody>
      </p:sp>
      <p:sp>
        <p:nvSpPr>
          <p:cNvPr id="47" name="CasellaDiTesto 55"/>
          <p:cNvSpPr txBox="1">
            <a:spLocks noChangeArrowheads="1"/>
          </p:cNvSpPr>
          <p:nvPr/>
        </p:nvSpPr>
        <p:spPr bwMode="auto">
          <a:xfrm>
            <a:off x="7637464" y="2571752"/>
            <a:ext cx="1206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r>
              <a:rPr lang="it-IT" sz="1200" b="1" dirty="0">
                <a:latin typeface="Calibri" pitchFamily="34" charset="0"/>
              </a:rPr>
              <a:t>CASA DELLA SALUTE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 flipH="1" flipV="1">
            <a:off x="6467476" y="2465388"/>
            <a:ext cx="100013" cy="14446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" name="Rettangolo 44"/>
          <p:cNvSpPr>
            <a:spLocks noChangeArrowheads="1"/>
          </p:cNvSpPr>
          <p:nvPr/>
        </p:nvSpPr>
        <p:spPr bwMode="auto">
          <a:xfrm>
            <a:off x="7637464" y="3178177"/>
            <a:ext cx="1506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200" b="1" dirty="0">
                <a:latin typeface="Calibri" pitchFamily="34" charset="0"/>
              </a:rPr>
              <a:t>STRUTTURE AMBULATORIALI/ PUNTI PRELIEVO</a:t>
            </a:r>
          </a:p>
        </p:txBody>
      </p:sp>
      <p:sp>
        <p:nvSpPr>
          <p:cNvPr id="50" name="Rettangolo 49"/>
          <p:cNvSpPr/>
          <p:nvPr/>
        </p:nvSpPr>
        <p:spPr>
          <a:xfrm>
            <a:off x="373063" y="211140"/>
            <a:ext cx="8591550" cy="10572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3600" b="1" dirty="0" smtClean="0">
                <a:solidFill>
                  <a:schemeClr val="bg1"/>
                </a:solidFill>
                <a:latin typeface="Calibri" pitchFamily="34" charset="0"/>
              </a:rPr>
              <a:t>L’azienda AUSL di Piacenza </a:t>
            </a:r>
            <a:br>
              <a:rPr lang="it-IT" sz="36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it-IT" sz="3600" b="1" dirty="0" smtClean="0">
                <a:solidFill>
                  <a:schemeClr val="bg1"/>
                </a:solidFill>
                <a:latin typeface="Calibri" pitchFamily="34" charset="0"/>
              </a:rPr>
              <a:t>e il </a:t>
            </a:r>
            <a:r>
              <a:rPr lang="it-IT" sz="3600" b="1" dirty="0">
                <a:solidFill>
                  <a:schemeClr val="bg1"/>
                </a:solidFill>
                <a:latin typeface="Calibri" pitchFamily="34" charset="0"/>
              </a:rPr>
              <a:t>s</a:t>
            </a:r>
            <a:r>
              <a:rPr lang="it-IT" sz="3600" b="1" dirty="0" smtClean="0">
                <a:solidFill>
                  <a:schemeClr val="bg1"/>
                </a:solidFill>
                <a:latin typeface="Calibri" pitchFamily="34" charset="0"/>
              </a:rPr>
              <a:t>uo </a:t>
            </a:r>
            <a:r>
              <a:rPr lang="it-IT" sz="3600" b="1" dirty="0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it-IT" sz="3600" b="1" dirty="0" smtClean="0">
                <a:solidFill>
                  <a:schemeClr val="bg1"/>
                </a:solidFill>
                <a:latin typeface="Calibri" pitchFamily="34" charset="0"/>
              </a:rPr>
              <a:t>erritorio</a:t>
            </a:r>
            <a:endParaRPr lang="it-IT" sz="2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" name="Segnaposto numero diapositiva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chemeClr val="tx1"/>
                </a:solidFill>
              </a:rPr>
              <a:pPr/>
              <a:t>2</a:t>
            </a:fld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90750" y="6285293"/>
            <a:ext cx="539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fld id="{8A0BA16E-445A-48D2-A583-8B2F9DB02ADD}" type="slidenum">
              <a:rPr lang="it-IT" sz="1200" smtClean="0"/>
              <a:pPr/>
              <a:t>20</a:t>
            </a:fld>
            <a:endParaRPr lang="it-IT" sz="1200" dirty="0" smtClean="0"/>
          </a:p>
        </p:txBody>
      </p:sp>
      <p:sp>
        <p:nvSpPr>
          <p:cNvPr id="13" name="Rettangolo 12"/>
          <p:cNvSpPr/>
          <p:nvPr/>
        </p:nvSpPr>
        <p:spPr>
          <a:xfrm>
            <a:off x="384175" y="73025"/>
            <a:ext cx="8591550" cy="10572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3500" b="1" dirty="0" smtClean="0"/>
              <a:t>Vaccinazioni anti-Sars-COV-2 </a:t>
            </a:r>
          </a:p>
          <a:p>
            <a:pPr algn="ctr">
              <a:defRPr/>
            </a:pPr>
            <a:r>
              <a:rPr lang="it-IT" sz="2600" b="1" dirty="0" smtClean="0"/>
              <a:t>Interventi migliorativi</a:t>
            </a:r>
            <a:endParaRPr lang="it-IT" sz="2600" b="1" dirty="0"/>
          </a:p>
        </p:txBody>
      </p:sp>
      <p:sp>
        <p:nvSpPr>
          <p:cNvPr id="2" name="Freccia in giù 1"/>
          <p:cNvSpPr/>
          <p:nvPr/>
        </p:nvSpPr>
        <p:spPr>
          <a:xfrm>
            <a:off x="611188" y="1268761"/>
            <a:ext cx="720725" cy="3744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1466849" y="1340768"/>
            <a:ext cx="7508875" cy="29523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  <a:defRPr/>
            </a:pPr>
            <a:r>
              <a:rPr lang="it-IT" sz="1800" i="1" dirty="0" smtClean="0">
                <a:solidFill>
                  <a:schemeClr val="tx2"/>
                </a:solidFill>
              </a:rPr>
              <a:t>18/01/2021 APERTURA NUOVA SEDE VACCINALE PRESSO ARSENALE  ESERCITO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it-IT" sz="1800" i="1" dirty="0">
                <a:solidFill>
                  <a:schemeClr val="tx2"/>
                </a:solidFill>
              </a:rPr>
              <a:t>FINO AL 07/03/2021 IL PERSONALE DEL SERVIZIO PREVENZIONE E PROTEZIONE E’ STATO COINVOLTO NELLE VACCINAZIONI DEI DIPENDENTI AUSL DI PIACENZA E  DI TUTTI GLI OPERATORI SANITARI DELLE STRUTTURE PRIVATE ACCREDITATE E DEGLI OPERATORI DELLE ASSOCIAZIONI NELL’AMBITO SANITARIO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it-IT" sz="1800" i="1" dirty="0" smtClean="0">
                <a:solidFill>
                  <a:schemeClr val="tx2"/>
                </a:solidFill>
              </a:rPr>
              <a:t>DAL </a:t>
            </a:r>
            <a:r>
              <a:rPr lang="it-IT" sz="1800" i="1" dirty="0">
                <a:solidFill>
                  <a:schemeClr val="tx2"/>
                </a:solidFill>
              </a:rPr>
              <a:t>10.03.2021 </a:t>
            </a:r>
            <a:r>
              <a:rPr lang="it-IT" sz="1800" i="1" dirty="0" smtClean="0">
                <a:solidFill>
                  <a:schemeClr val="tx2"/>
                </a:solidFill>
              </a:rPr>
              <a:t>APERTURA AMBULATORIO VACCINALE AZIENDALE PRESSO IL SERVIZIO PREVENZIONE PROTEZIONE.</a:t>
            </a:r>
          </a:p>
          <a:p>
            <a:pPr marL="0" indent="0">
              <a:buFont typeface="Arial" charset="0"/>
              <a:buNone/>
              <a:defRPr/>
            </a:pPr>
            <a:endParaRPr lang="it-IT" sz="1800" i="1" dirty="0" smtClean="0">
              <a:solidFill>
                <a:schemeClr val="tx2"/>
              </a:solidFill>
            </a:endParaRPr>
          </a:p>
          <a:p>
            <a:pPr marL="457200" lvl="1" indent="0">
              <a:buFont typeface="Arial" charset="0"/>
              <a:buNone/>
              <a:defRPr/>
            </a:pPr>
            <a:endParaRPr lang="it-IT" sz="1800" i="1" dirty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v"/>
              <a:defRPr/>
            </a:pPr>
            <a:endParaRPr lang="it-IT" sz="1800" i="1" dirty="0">
              <a:solidFill>
                <a:schemeClr val="tx2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it-IT" sz="2800" i="1" dirty="0" smtClean="0">
                <a:solidFill>
                  <a:schemeClr val="tx2"/>
                </a:solidFill>
              </a:rPr>
              <a:t>	</a:t>
            </a:r>
          </a:p>
          <a:p>
            <a:pPr marL="0" indent="0" algn="just">
              <a:buFont typeface="Arial" charset="0"/>
              <a:buNone/>
              <a:defRPr/>
            </a:pPr>
            <a:endParaRPr lang="it-IT" sz="1100" dirty="0" smtClean="0">
              <a:solidFill>
                <a:schemeClr val="tx2"/>
              </a:solidFill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it-IT" sz="1100" dirty="0" smtClean="0">
                <a:solidFill>
                  <a:schemeClr val="tx2"/>
                </a:solidFill>
              </a:rPr>
              <a:t>	</a:t>
            </a:r>
          </a:p>
          <a:p>
            <a:pPr marL="0" indent="0" algn="just">
              <a:buFont typeface="Arial" charset="0"/>
              <a:buNone/>
              <a:defRPr/>
            </a:pPr>
            <a:endParaRPr lang="it-IT" sz="1100" dirty="0" smtClean="0">
              <a:solidFill>
                <a:schemeClr val="tx2"/>
              </a:solidFill>
            </a:endParaRP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4429125"/>
            <a:ext cx="2446213" cy="183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3" descr="image00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00227"/>
            <a:ext cx="2527003" cy="189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4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21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 rot="10800000" flipV="1">
            <a:off x="2267744" y="5157192"/>
            <a:ext cx="5094312" cy="122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Gli infermieri (</a:t>
            </a:r>
            <a:r>
              <a:rPr lang="it-IT" b="1" dirty="0"/>
              <a:t>43,1%</a:t>
            </a:r>
            <a:r>
              <a:rPr lang="it-IT" dirty="0"/>
              <a:t>) ed i medici  (</a:t>
            </a:r>
            <a:r>
              <a:rPr lang="it-IT" b="1" dirty="0"/>
              <a:t>22,9%</a:t>
            </a:r>
            <a:r>
              <a:rPr lang="it-IT" dirty="0"/>
              <a:t>) sono state le professioni maggiormente colpite, seguite da OSS (</a:t>
            </a:r>
            <a:r>
              <a:rPr lang="it-IT" b="1" dirty="0"/>
              <a:t>13,0%),</a:t>
            </a:r>
            <a:r>
              <a:rPr lang="it-IT" dirty="0"/>
              <a:t>  Amministrativi (</a:t>
            </a:r>
            <a:r>
              <a:rPr lang="it-IT" b="1" dirty="0"/>
              <a:t>8,3%</a:t>
            </a:r>
            <a:r>
              <a:rPr lang="it-IT" dirty="0"/>
              <a:t>) e Ostetriche (</a:t>
            </a:r>
            <a:r>
              <a:rPr lang="it-IT" b="1" dirty="0"/>
              <a:t>0,3%</a:t>
            </a:r>
            <a:r>
              <a:rPr lang="it-IT" dirty="0"/>
              <a:t>).</a:t>
            </a:r>
          </a:p>
          <a:p>
            <a:r>
              <a:rPr lang="it-IT" dirty="0"/>
              <a:t> </a:t>
            </a:r>
          </a:p>
        </p:txBody>
      </p:sp>
      <p:sp>
        <p:nvSpPr>
          <p:cNvPr id="8" name="Rettangolo 7"/>
          <p:cNvSpPr/>
          <p:nvPr/>
        </p:nvSpPr>
        <p:spPr>
          <a:xfrm>
            <a:off x="384175" y="260648"/>
            <a:ext cx="8591550" cy="10572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3600" b="1" u="sng" dirty="0">
                <a:latin typeface="Calibri" pitchFamily="34" charset="0"/>
              </a:rPr>
              <a:t>Infortuni </a:t>
            </a:r>
            <a:r>
              <a:rPr lang="it-IT" sz="3600" b="1" u="sng" dirty="0" err="1">
                <a:latin typeface="Calibri" pitchFamily="34" charset="0"/>
              </a:rPr>
              <a:t>Covid</a:t>
            </a:r>
            <a:r>
              <a:rPr lang="it-IT" sz="3600" b="1" u="sng" dirty="0">
                <a:latin typeface="Calibri" pitchFamily="34" charset="0"/>
              </a:rPr>
              <a:t> 19 – Suddivisione per mansione</a:t>
            </a:r>
            <a:endParaRPr lang="it-IT" sz="2600" b="1" dirty="0">
              <a:latin typeface="Calibri" pitchFamily="34" charset="0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366723"/>
              </p:ext>
            </p:extLst>
          </p:nvPr>
        </p:nvGraphicFramePr>
        <p:xfrm>
          <a:off x="1303051" y="1412776"/>
          <a:ext cx="7023695" cy="4087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1096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2440" y="6249025"/>
            <a:ext cx="539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fld id="{DD554E3E-63B9-4E27-BA79-53E43F9C54B9}" type="slidenum">
              <a:rPr lang="it-IT" sz="1200" smtClean="0"/>
              <a:pPr/>
              <a:t>22</a:t>
            </a:fld>
            <a:endParaRPr lang="it-IT" sz="1200" dirty="0" smtClean="0"/>
          </a:p>
        </p:txBody>
      </p:sp>
      <p:sp>
        <p:nvSpPr>
          <p:cNvPr id="13" name="Rettangolo 12"/>
          <p:cNvSpPr/>
          <p:nvPr/>
        </p:nvSpPr>
        <p:spPr>
          <a:xfrm>
            <a:off x="0" y="0"/>
            <a:ext cx="4619873" cy="9080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1400" b="1" dirty="0" smtClean="0"/>
              <a:t>Vaccinazioni anti-Sars-COV-2 </a:t>
            </a:r>
          </a:p>
          <a:p>
            <a:pPr algn="ctr">
              <a:defRPr/>
            </a:pPr>
            <a:r>
              <a:rPr lang="it-IT" sz="1400" b="1" dirty="0" smtClean="0"/>
              <a:t> logica funzionale dell’ Ambulatorio vaccinale SPP</a:t>
            </a:r>
            <a:endParaRPr lang="it-IT" sz="1400" b="1" dirty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087438"/>
            <a:ext cx="34671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87" y="0"/>
            <a:ext cx="5797947" cy="677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79512" y="2708919"/>
            <a:ext cx="3419475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it-IT" sz="2000" b="1" dirty="0">
                <a:solidFill>
                  <a:srgbClr val="0070C0"/>
                </a:solidFill>
                <a:latin typeface="+mn-lt"/>
              </a:rPr>
              <a:t>Target: dipendenti Azienda AUSL Piacenza</a:t>
            </a:r>
          </a:p>
          <a:p>
            <a:pPr>
              <a:defRPr/>
            </a:pPr>
            <a:endParaRPr lang="it-IT" sz="2000" b="1" dirty="0">
              <a:solidFill>
                <a:srgbClr val="0070C0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sz="2000" b="1" dirty="0">
                <a:solidFill>
                  <a:srgbClr val="0070C0"/>
                </a:solidFill>
                <a:latin typeface="+mn-lt"/>
              </a:rPr>
              <a:t>Vaccino offerto: </a:t>
            </a:r>
            <a:r>
              <a:rPr lang="it-IT" sz="2000" b="1" dirty="0" err="1">
                <a:solidFill>
                  <a:srgbClr val="0070C0"/>
                </a:solidFill>
                <a:latin typeface="+mn-lt"/>
              </a:rPr>
              <a:t>Astrazeneca</a:t>
            </a:r>
            <a:r>
              <a:rPr lang="it-IT" sz="2000" b="1" dirty="0">
                <a:solidFill>
                  <a:srgbClr val="0070C0"/>
                </a:solidFill>
                <a:latin typeface="+mn-lt"/>
              </a:rPr>
              <a:t> /Moderna</a:t>
            </a:r>
          </a:p>
        </p:txBody>
      </p:sp>
    </p:spTree>
    <p:extLst>
      <p:ext uri="{BB962C8B-B14F-4D97-AF65-F5344CB8AC3E}">
        <p14:creationId xmlns:p14="http://schemas.microsoft.com/office/powerpoint/2010/main" val="32414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73063" y="1341438"/>
            <a:ext cx="85915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chemeClr val="tx2"/>
                </a:solidFill>
                <a:latin typeface="+mj-lt"/>
              </a:rPr>
              <a:t>Dal 10/03/2021 presso l’Ambulatorio vaccinale del Servizio Prevenzione e Protezione sono stati vaccinati 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</a:rPr>
              <a:t>127 </a:t>
            </a:r>
            <a:r>
              <a:rPr lang="it-IT" sz="2400" b="1" dirty="0">
                <a:solidFill>
                  <a:schemeClr val="tx2"/>
                </a:solidFill>
                <a:latin typeface="+mj-lt"/>
              </a:rPr>
              <a:t>operatori 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</a:rPr>
              <a:t>così </a:t>
            </a:r>
            <a:r>
              <a:rPr lang="it-IT" sz="2400" b="1" dirty="0">
                <a:solidFill>
                  <a:schemeClr val="tx2"/>
                </a:solidFill>
                <a:latin typeface="+mj-lt"/>
              </a:rPr>
              <a:t>distribuiti:</a:t>
            </a:r>
          </a:p>
        </p:txBody>
      </p:sp>
      <p:sp>
        <p:nvSpPr>
          <p:cNvPr id="6" name="Rettangolo 5"/>
          <p:cNvSpPr/>
          <p:nvPr/>
        </p:nvSpPr>
        <p:spPr>
          <a:xfrm>
            <a:off x="373063" y="211138"/>
            <a:ext cx="8591550" cy="10572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3500" b="1" dirty="0" smtClean="0"/>
              <a:t>Vaccinazioni anti-Sars-COV-2 </a:t>
            </a:r>
          </a:p>
          <a:p>
            <a:pPr algn="ctr">
              <a:defRPr/>
            </a:pPr>
            <a:r>
              <a:rPr lang="it-IT" sz="2600" b="1" dirty="0" smtClean="0"/>
              <a:t>Ambulatorio vaccinale SPP</a:t>
            </a:r>
            <a:endParaRPr lang="it-IT" sz="2600" b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chemeClr val="tx1"/>
                </a:solidFill>
              </a:rPr>
              <a:pPr/>
              <a:t>23</a:t>
            </a:fld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536612"/>
              </p:ext>
            </p:extLst>
          </p:nvPr>
        </p:nvGraphicFramePr>
        <p:xfrm>
          <a:off x="971600" y="2541588"/>
          <a:ext cx="2808312" cy="2607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1535"/>
                <a:gridCol w="446777"/>
              </a:tblGrid>
              <a:tr h="1817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Vaccinazioni effettuate dal 10/03/2021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394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DIRIGENTI MEDICI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94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DIRIGENTI SPTA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94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INFERMIERI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94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OSTETRICHE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94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TECNICI SANITARI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94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AMMINISTRATIVI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94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OSS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94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STUDENTI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94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ALTRI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94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COOPERATIVE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5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TOTALE VACCINAZIONI ESEGUITE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127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200682"/>
              </p:ext>
            </p:extLst>
          </p:nvPr>
        </p:nvGraphicFramePr>
        <p:xfrm>
          <a:off x="3707904" y="3356992"/>
          <a:ext cx="5184701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23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73063" y="211138"/>
            <a:ext cx="8591550" cy="10572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3500" b="1" dirty="0" smtClean="0"/>
              <a:t>Vaccinazioni anti-Sars-COV-2 </a:t>
            </a:r>
          </a:p>
          <a:p>
            <a:pPr algn="ctr">
              <a:defRPr/>
            </a:pPr>
            <a:r>
              <a:rPr lang="it-IT" sz="2600" b="1" dirty="0" smtClean="0"/>
              <a:t>Ambulatorio vaccinale SPP</a:t>
            </a:r>
            <a:endParaRPr lang="it-IT" sz="26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38138" y="2205038"/>
            <a:ext cx="8447087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chemeClr val="tx2"/>
                </a:solidFill>
                <a:latin typeface="Calibri" pitchFamily="34" charset="0"/>
              </a:rPr>
              <a:t>74 sono gli operatori prenotati fino al </a:t>
            </a:r>
            <a:r>
              <a:rPr lang="it-IT" sz="2400" b="1" dirty="0" smtClean="0">
                <a:solidFill>
                  <a:schemeClr val="tx2"/>
                </a:solidFill>
                <a:latin typeface="Calibri" pitchFamily="34" charset="0"/>
              </a:rPr>
              <a:t>30/04/2021, </a:t>
            </a:r>
            <a:r>
              <a:rPr lang="it-IT" sz="2400" b="1" dirty="0">
                <a:solidFill>
                  <a:schemeClr val="tx2"/>
                </a:solidFill>
                <a:latin typeface="Calibri" pitchFamily="34" charset="0"/>
              </a:rPr>
              <a:t>di questi</a:t>
            </a:r>
            <a:r>
              <a:rPr lang="it-IT" sz="2400" b="1" dirty="0" smtClean="0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pPr>
              <a:defRPr/>
            </a:pPr>
            <a:endParaRPr lang="it-IT" sz="2400" b="1" dirty="0">
              <a:solidFill>
                <a:schemeClr val="tx2"/>
              </a:solidFill>
              <a:latin typeface="Calibri" pitchFamily="34" charset="0"/>
            </a:endParaRPr>
          </a:p>
          <a:p>
            <a:pPr marL="2628900" lvl="5" indent="-342900">
              <a:buBlip>
                <a:blip r:embed="rId2"/>
              </a:buBlip>
              <a:defRPr/>
            </a:pPr>
            <a:r>
              <a:rPr lang="it-IT" sz="2400" b="1" dirty="0" smtClean="0">
                <a:solidFill>
                  <a:schemeClr val="tx2"/>
                </a:solidFill>
                <a:latin typeface="Calibri" pitchFamily="34" charset="0"/>
              </a:rPr>
              <a:t>6 </a:t>
            </a:r>
            <a:r>
              <a:rPr lang="it-IT" sz="2400" b="1" dirty="0">
                <a:solidFill>
                  <a:schemeClr val="tx2"/>
                </a:solidFill>
                <a:latin typeface="Calibri" pitchFamily="34" charset="0"/>
              </a:rPr>
              <a:t>Dirigenti Medici</a:t>
            </a:r>
          </a:p>
          <a:p>
            <a:pPr marL="2628900" lvl="5" indent="-342900">
              <a:buBlip>
                <a:blip r:embed="rId2"/>
              </a:buBlip>
              <a:defRPr/>
            </a:pPr>
            <a:r>
              <a:rPr lang="it-IT" sz="2400" b="1" dirty="0">
                <a:solidFill>
                  <a:schemeClr val="tx2"/>
                </a:solidFill>
                <a:latin typeface="Calibri" pitchFamily="34" charset="0"/>
              </a:rPr>
              <a:t>40 Infermieri</a:t>
            </a:r>
          </a:p>
          <a:p>
            <a:pPr marL="2628900" lvl="5" indent="-342900">
              <a:buBlip>
                <a:blip r:embed="rId2"/>
              </a:buBlip>
              <a:defRPr/>
            </a:pPr>
            <a:r>
              <a:rPr lang="it-IT" sz="2400" b="1" dirty="0">
                <a:solidFill>
                  <a:schemeClr val="tx2"/>
                </a:solidFill>
                <a:latin typeface="Calibri" pitchFamily="34" charset="0"/>
              </a:rPr>
              <a:t>5 Ostetriche</a:t>
            </a:r>
          </a:p>
          <a:p>
            <a:pPr marL="2628900" lvl="5" indent="-342900">
              <a:buBlip>
                <a:blip r:embed="rId2"/>
              </a:buBlip>
              <a:defRPr/>
            </a:pPr>
            <a:r>
              <a:rPr lang="it-IT" sz="2400" b="1" dirty="0">
                <a:solidFill>
                  <a:schemeClr val="tx2"/>
                </a:solidFill>
                <a:latin typeface="Calibri" pitchFamily="34" charset="0"/>
              </a:rPr>
              <a:t>7 Amministrativi</a:t>
            </a:r>
          </a:p>
          <a:p>
            <a:pPr marL="2628900" lvl="5" indent="-342900">
              <a:buBlip>
                <a:blip r:embed="rId2"/>
              </a:buBlip>
              <a:defRPr/>
            </a:pPr>
            <a:r>
              <a:rPr lang="it-IT" sz="2400" b="1" dirty="0">
                <a:solidFill>
                  <a:schemeClr val="tx2"/>
                </a:solidFill>
                <a:latin typeface="Calibri" pitchFamily="34" charset="0"/>
              </a:rPr>
              <a:t>5 OSS</a:t>
            </a:r>
          </a:p>
          <a:p>
            <a:pPr marL="2628900" lvl="5" indent="-342900">
              <a:buBlip>
                <a:blip r:embed="rId2"/>
              </a:buBlip>
              <a:defRPr/>
            </a:pPr>
            <a:r>
              <a:rPr lang="it-IT" sz="2400" b="1" dirty="0">
                <a:solidFill>
                  <a:schemeClr val="tx2"/>
                </a:solidFill>
                <a:latin typeface="Calibri" pitchFamily="34" charset="0"/>
              </a:rPr>
              <a:t>11 altre qualifiche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chemeClr val="tx1"/>
                </a:solidFill>
              </a:rPr>
              <a:pPr/>
              <a:t>24</a:t>
            </a:fld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contenuto 3"/>
          <p:cNvSpPr>
            <a:spLocks noGrp="1"/>
          </p:cNvSpPr>
          <p:nvPr>
            <p:ph idx="1"/>
          </p:nvPr>
        </p:nvSpPr>
        <p:spPr bwMode="auto">
          <a:xfrm>
            <a:off x="323850" y="1484313"/>
            <a:ext cx="8820150" cy="136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buFont typeface="Arial" charset="0"/>
              <a:buNone/>
            </a:pPr>
            <a:r>
              <a:rPr lang="it-IT" sz="2800" b="1" dirty="0" smtClean="0">
                <a:solidFill>
                  <a:schemeClr val="tx2"/>
                </a:solidFill>
              </a:rPr>
              <a:t>Inoltre si sono registrate 25 rinunce/disdette alla prenotazione vaccinale  </a:t>
            </a:r>
          </a:p>
          <a:p>
            <a:pPr marL="0" indent="0" algn="ctr">
              <a:buFont typeface="Arial" charset="0"/>
              <a:buNone/>
            </a:pPr>
            <a:endParaRPr lang="it-IT" sz="2800" b="1" dirty="0" smtClean="0">
              <a:solidFill>
                <a:schemeClr val="tx2"/>
              </a:solidFill>
            </a:endParaRPr>
          </a:p>
          <a:p>
            <a:pPr marL="0" indent="0">
              <a:buFont typeface="Arial" charset="0"/>
              <a:buNone/>
            </a:pPr>
            <a:endParaRPr lang="it-IT" dirty="0" smtClean="0"/>
          </a:p>
        </p:txBody>
      </p:sp>
      <p:graphicFrame>
        <p:nvGraphicFramePr>
          <p:cNvPr id="8" name="Grafico 7"/>
          <p:cNvGraphicFramePr>
            <a:graphicFrameLocks/>
          </p:cNvGraphicFramePr>
          <p:nvPr/>
        </p:nvGraphicFramePr>
        <p:xfrm>
          <a:off x="1403648" y="2996952"/>
          <a:ext cx="6156184" cy="3487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tangolo 4"/>
          <p:cNvSpPr/>
          <p:nvPr/>
        </p:nvSpPr>
        <p:spPr>
          <a:xfrm>
            <a:off x="323528" y="211137"/>
            <a:ext cx="8591550" cy="10572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600" b="1" dirty="0">
                <a:solidFill>
                  <a:schemeClr val="bg1"/>
                </a:solidFill>
              </a:rPr>
              <a:t>Rinuncia/Disdetta alla Prenotazione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chemeClr val="tx1"/>
                </a:solidFill>
              </a:rPr>
              <a:pPr/>
              <a:t>25</a:t>
            </a:fld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73063" y="211138"/>
            <a:ext cx="8591550" cy="10572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3500" b="1" dirty="0" smtClean="0"/>
              <a:t>Vaccinazioni anti-Sars-COV-2 </a:t>
            </a:r>
          </a:p>
          <a:p>
            <a:pPr algn="ctr">
              <a:defRPr/>
            </a:pPr>
            <a:r>
              <a:rPr lang="it-IT" sz="3500" b="1" dirty="0" smtClean="0"/>
              <a:t>Conclusioni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043608" y="1306513"/>
            <a:ext cx="777654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ü"/>
              <a:defRPr/>
            </a:pPr>
            <a:r>
              <a:rPr lang="it-IT" sz="2000" i="1" dirty="0">
                <a:solidFill>
                  <a:schemeClr val="tx2"/>
                </a:solidFill>
                <a:latin typeface="+mn-lt"/>
                <a:cs typeface="MS PGothic" charset="0"/>
              </a:rPr>
              <a:t>IDENTIFICAZIONE  E QUANTIFICAZIONE DEL PROBLEMA</a:t>
            </a:r>
          </a:p>
          <a:p>
            <a:pPr marL="171450" indent="-171450">
              <a:buFont typeface="Wingdings" pitchFamily="2" charset="2"/>
              <a:buChar char="ü"/>
              <a:defRPr/>
            </a:pPr>
            <a:r>
              <a:rPr lang="it-IT" sz="2000" i="1" dirty="0">
                <a:solidFill>
                  <a:schemeClr val="tx2"/>
                </a:solidFill>
                <a:latin typeface="+mn-lt"/>
                <a:cs typeface="MS PGothic" charset="0"/>
              </a:rPr>
              <a:t>IMPATTO  ORGANIZZATIVO (Chi? Dove? Quanti?)</a:t>
            </a:r>
          </a:p>
          <a:p>
            <a:pPr marL="171450" indent="-171450">
              <a:buFont typeface="Wingdings" pitchFamily="2" charset="2"/>
              <a:buChar char="ü"/>
              <a:defRPr/>
            </a:pPr>
            <a:r>
              <a:rPr lang="it-IT" sz="2000" i="1" dirty="0">
                <a:solidFill>
                  <a:schemeClr val="tx2"/>
                </a:solidFill>
                <a:latin typeface="+mn-lt"/>
                <a:cs typeface="MS PGothic" charset="0"/>
              </a:rPr>
              <a:t>PERCHE’ NON SI SONO VACCINATI? RICERCA DELLE MOTIVAZIONI</a:t>
            </a:r>
          </a:p>
          <a:p>
            <a:pPr marL="171450" indent="-171450">
              <a:buFont typeface="Wingdings" pitchFamily="2" charset="2"/>
              <a:buChar char="ü"/>
              <a:defRPr/>
            </a:pPr>
            <a:r>
              <a:rPr lang="it-IT" sz="2000" i="1" dirty="0">
                <a:solidFill>
                  <a:schemeClr val="tx2"/>
                </a:solidFill>
                <a:latin typeface="+mn-lt"/>
                <a:cs typeface="MS PGothic" charset="0"/>
              </a:rPr>
              <a:t>ADEGUAMENTO DELLA RISPOSTA ORGANIZZATIVA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it-IT" sz="2000" i="1" dirty="0">
                <a:solidFill>
                  <a:schemeClr val="tx2"/>
                </a:solidFill>
                <a:latin typeface="+mn-lt"/>
                <a:cs typeface="MS PGothic" charset="0"/>
              </a:rPr>
              <a:t>Ambulatorio vaccinale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it-IT" sz="2000" i="1" dirty="0" err="1">
                <a:solidFill>
                  <a:schemeClr val="tx2"/>
                </a:solidFill>
                <a:latin typeface="+mn-lt"/>
                <a:cs typeface="MS PGothic" charset="0"/>
              </a:rPr>
              <a:t>Day</a:t>
            </a:r>
            <a:r>
              <a:rPr lang="it-IT" sz="2000" i="1" dirty="0">
                <a:solidFill>
                  <a:schemeClr val="tx2"/>
                </a:solidFill>
                <a:latin typeface="+mn-lt"/>
                <a:cs typeface="MS PGothic" charset="0"/>
              </a:rPr>
              <a:t> Service Ambulatoriale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it-IT" sz="2000" i="1" dirty="0" err="1">
                <a:solidFill>
                  <a:schemeClr val="tx2"/>
                </a:solidFill>
                <a:latin typeface="+mn-lt"/>
                <a:cs typeface="MS PGothic" charset="0"/>
              </a:rPr>
              <a:t>Counseling</a:t>
            </a:r>
            <a:r>
              <a:rPr lang="it-IT" sz="2000" i="1" dirty="0">
                <a:solidFill>
                  <a:schemeClr val="tx2"/>
                </a:solidFill>
                <a:latin typeface="+mn-lt"/>
                <a:cs typeface="MS PGothic" charset="0"/>
              </a:rPr>
              <a:t> e numero telefonico dedicato</a:t>
            </a:r>
          </a:p>
          <a:p>
            <a:pPr lvl="1">
              <a:defRPr/>
            </a:pPr>
            <a:endParaRPr lang="it-IT" sz="2000" i="1" dirty="0">
              <a:solidFill>
                <a:schemeClr val="tx2"/>
              </a:solidFill>
              <a:latin typeface="+mn-lt"/>
              <a:cs typeface="MS PGothic" charset="0"/>
            </a:endParaRP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it-IT" sz="2000" i="1" dirty="0">
                <a:solidFill>
                  <a:schemeClr val="tx2"/>
                </a:solidFill>
                <a:latin typeface="+mn-lt"/>
                <a:cs typeface="MS PGothic" charset="0"/>
              </a:rPr>
              <a:t>Comportamenti standardizzati</a:t>
            </a:r>
          </a:p>
          <a:p>
            <a:pPr lvl="1">
              <a:defRPr/>
            </a:pPr>
            <a:endParaRPr lang="it-IT" sz="2000" i="1" dirty="0">
              <a:solidFill>
                <a:schemeClr val="tx2"/>
              </a:solidFill>
              <a:latin typeface="+mn-lt"/>
              <a:cs typeface="MS PGothic" charset="0"/>
            </a:endParaRPr>
          </a:p>
          <a:p>
            <a:pPr marL="171450" indent="-171450">
              <a:buFont typeface="Wingdings" pitchFamily="2" charset="2"/>
              <a:buChar char="ü"/>
              <a:defRPr/>
            </a:pPr>
            <a:r>
              <a:rPr lang="it-IT" sz="2000" i="1" dirty="0">
                <a:solidFill>
                  <a:schemeClr val="tx2"/>
                </a:solidFill>
                <a:latin typeface="+mn-lt"/>
                <a:cs typeface="MS PGothic" charset="0"/>
              </a:rPr>
              <a:t>COMUNICAZIONE AZIENDALE INTERNA ED ESTERNA</a:t>
            </a:r>
          </a:p>
          <a:p>
            <a:pPr>
              <a:defRPr/>
            </a:pPr>
            <a:r>
              <a:rPr lang="it-IT" sz="2000" i="1" dirty="0">
                <a:solidFill>
                  <a:schemeClr val="tx2"/>
                </a:solidFill>
                <a:latin typeface="+mn-lt"/>
                <a:cs typeface="MS PGothic" charset="0"/>
              </a:rPr>
              <a:t>		</a:t>
            </a:r>
            <a:r>
              <a:rPr lang="it-IT" sz="1400" i="1" dirty="0">
                <a:solidFill>
                  <a:schemeClr val="tx2"/>
                </a:solidFill>
                <a:latin typeface="+mn-lt"/>
                <a:cs typeface="MS PGothic" charset="0"/>
              </a:rPr>
              <a:t>AGLI RLS E ALLA STAMPA LOCALE</a:t>
            </a:r>
          </a:p>
        </p:txBody>
      </p:sp>
      <p:sp>
        <p:nvSpPr>
          <p:cNvPr id="3" name="CasellaDiTesto 2">
            <a:hlinkClick r:id="rId2" action="ppaction://hlinkfile"/>
          </p:cNvPr>
          <p:cNvSpPr txBox="1"/>
          <p:nvPr/>
        </p:nvSpPr>
        <p:spPr>
          <a:xfrm>
            <a:off x="2412999" y="5586412"/>
            <a:ext cx="4176713" cy="4619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i="1" dirty="0">
                <a:solidFill>
                  <a:schemeClr val="tx2"/>
                </a:solidFill>
                <a:latin typeface="+mn-lt"/>
                <a:cs typeface="MS PGothic" charset="0"/>
              </a:rPr>
              <a:t>CHIUSURA EMOZIONALE</a:t>
            </a:r>
          </a:p>
        </p:txBody>
      </p:sp>
      <p:sp>
        <p:nvSpPr>
          <p:cNvPr id="6" name="Parentesi graffa aperta 5"/>
          <p:cNvSpPr/>
          <p:nvPr/>
        </p:nvSpPr>
        <p:spPr>
          <a:xfrm>
            <a:off x="1259632" y="2918603"/>
            <a:ext cx="190500" cy="10080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913383" y="2882017"/>
            <a:ext cx="346249" cy="94242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it-IT" sz="1050" dirty="0">
                <a:solidFill>
                  <a:srgbClr val="FF0000"/>
                </a:solidFill>
              </a:rPr>
              <a:t>PROATTIVA</a:t>
            </a:r>
          </a:p>
        </p:txBody>
      </p:sp>
      <p:sp>
        <p:nvSpPr>
          <p:cNvPr id="8" name="Parentesi graffa aperta 7"/>
          <p:cNvSpPr/>
          <p:nvPr/>
        </p:nvSpPr>
        <p:spPr>
          <a:xfrm>
            <a:off x="1308845" y="4005311"/>
            <a:ext cx="141287" cy="431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913382" y="3742469"/>
            <a:ext cx="346249" cy="957484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it-IT" sz="1050" dirty="0">
                <a:solidFill>
                  <a:srgbClr val="C00000"/>
                </a:solidFill>
              </a:rPr>
              <a:t>NORMATIVA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chemeClr val="tx1"/>
                </a:solidFill>
              </a:rPr>
              <a:pPr/>
              <a:t>26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7148652" y="2780928"/>
            <a:ext cx="1923476" cy="1948207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N</a:t>
            </a:r>
            <a:r>
              <a:rPr lang="it-IT" sz="1000" b="1" dirty="0" smtClean="0">
                <a:solidFill>
                  <a:schemeClr val="tx1"/>
                </a:solidFill>
              </a:rPr>
              <a:t>eoassunti</a:t>
            </a:r>
            <a:endParaRPr lang="it-IT" sz="1000" b="1" dirty="0">
              <a:solidFill>
                <a:schemeClr val="tx1"/>
              </a:solidFill>
            </a:endParaRPr>
          </a:p>
        </p:txBody>
      </p:sp>
      <p:sp>
        <p:nvSpPr>
          <p:cNvPr id="11" name="Ovale 10"/>
          <p:cNvSpPr/>
          <p:nvPr/>
        </p:nvSpPr>
        <p:spPr>
          <a:xfrm>
            <a:off x="7367963" y="3284984"/>
            <a:ext cx="1484853" cy="1365656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900" b="1" dirty="0" smtClean="0"/>
              <a:t>Malati non vaccinati con </a:t>
            </a:r>
            <a:r>
              <a:rPr lang="it-IT" sz="900" b="1" dirty="0" err="1" smtClean="0"/>
              <a:t>IgG</a:t>
            </a:r>
            <a:r>
              <a:rPr lang="it-IT" sz="900" b="1" dirty="0" smtClean="0"/>
              <a:t> &gt;=15</a:t>
            </a:r>
            <a:endParaRPr lang="it-IT" sz="900" b="1" dirty="0"/>
          </a:p>
        </p:txBody>
      </p:sp>
      <p:sp>
        <p:nvSpPr>
          <p:cNvPr id="12" name="Ovale 11"/>
          <p:cNvSpPr/>
          <p:nvPr/>
        </p:nvSpPr>
        <p:spPr>
          <a:xfrm>
            <a:off x="7759262" y="3941090"/>
            <a:ext cx="702253" cy="6009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b="1" dirty="0" smtClean="0"/>
              <a:t>Non vaccinati</a:t>
            </a:r>
            <a:endParaRPr lang="it-IT" sz="700" b="1" dirty="0"/>
          </a:p>
        </p:txBody>
      </p:sp>
    </p:spTree>
    <p:extLst>
      <p:ext uri="{BB962C8B-B14F-4D97-AF65-F5344CB8AC3E}">
        <p14:creationId xmlns:p14="http://schemas.microsoft.com/office/powerpoint/2010/main" val="33566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6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60363" y="115889"/>
            <a:ext cx="8591550" cy="10572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3500" b="1" dirty="0" smtClean="0">
                <a:latin typeface="Calibri" pitchFamily="34" charset="0"/>
              </a:rPr>
              <a:t>Anagrafica Aziendale AUSL di Pc</a:t>
            </a:r>
          </a:p>
          <a:p>
            <a:pPr algn="ctr">
              <a:defRPr/>
            </a:pPr>
            <a:r>
              <a:rPr lang="it-IT" sz="3500" b="1" dirty="0" smtClean="0">
                <a:latin typeface="Calibri" pitchFamily="34" charset="0"/>
              </a:rPr>
              <a:t>Numero operatori</a:t>
            </a:r>
            <a:endParaRPr lang="it-IT" sz="2600" b="1" dirty="0">
              <a:latin typeface="Calibri" pitchFamily="34" charset="0"/>
            </a:endParaRPr>
          </a:p>
        </p:txBody>
      </p:sp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val="2957420700"/>
              </p:ext>
            </p:extLst>
          </p:nvPr>
        </p:nvGraphicFramePr>
        <p:xfrm>
          <a:off x="1835696" y="2924944"/>
          <a:ext cx="626469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360364" y="1268413"/>
          <a:ext cx="5184775" cy="1638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5248"/>
                <a:gridCol w="1126710"/>
                <a:gridCol w="1127505"/>
                <a:gridCol w="1015312"/>
              </a:tblGrid>
              <a:tr h="35242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Operatori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Maschi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Femmine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Totale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352425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Comparto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633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2540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3173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352425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Dirigenza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316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411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727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352425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Totale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949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2951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3900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5580063" y="2524125"/>
            <a:ext cx="37449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latin typeface="Calibri" pitchFamily="34" charset="0"/>
              </a:rPr>
              <a:t>Età media del personale:</a:t>
            </a:r>
            <a:r>
              <a:rPr lang="it-IT" dirty="0">
                <a:latin typeface="Calibri" pitchFamily="34" charset="0"/>
              </a:rPr>
              <a:t> 47 anni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chemeClr val="tx1"/>
                </a:solidFill>
              </a:rPr>
              <a:pPr/>
              <a:t>3</a:t>
            </a:fld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3" y="115888"/>
            <a:ext cx="8743255" cy="914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3500" b="1" dirty="0" smtClean="0">
                <a:latin typeface="Calibri" pitchFamily="34" charset="0"/>
              </a:rPr>
              <a:t>Anagrafica</a:t>
            </a:r>
          </a:p>
          <a:p>
            <a:pPr algn="ctr">
              <a:defRPr/>
            </a:pPr>
            <a:r>
              <a:rPr lang="it-IT" sz="3500" b="1" dirty="0" smtClean="0">
                <a:latin typeface="Calibri" pitchFamily="34" charset="0"/>
              </a:rPr>
              <a:t>Numero degli operatori per professione</a:t>
            </a:r>
            <a:endParaRPr lang="it-IT" sz="2600" b="1" dirty="0">
              <a:latin typeface="Calibri" pitchFamily="34" charset="0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301597"/>
              </p:ext>
            </p:extLst>
          </p:nvPr>
        </p:nvGraphicFramePr>
        <p:xfrm>
          <a:off x="2051720" y="3284984"/>
          <a:ext cx="662473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724727"/>
              </p:ext>
            </p:extLst>
          </p:nvPr>
        </p:nvGraphicFramePr>
        <p:xfrm>
          <a:off x="194466" y="1124744"/>
          <a:ext cx="7152490" cy="221931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95966"/>
                <a:gridCol w="791358"/>
                <a:gridCol w="791358"/>
                <a:gridCol w="2573808"/>
              </a:tblGrid>
              <a:tr h="21264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SESSO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1264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GRUPPI 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TOTALE COMPLESSIVO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1264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MEDICI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312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252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564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36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DIRIGENZA SANITARIA NON MEDICA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84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48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132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64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PERSONALE INFERMIERISTICO</a:t>
                      </a:r>
                      <a:endParaRPr lang="it-IT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1438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298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1736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64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PERSONALE TECNICO SANITARIO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287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120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407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64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OSS</a:t>
                      </a:r>
                      <a:endParaRPr lang="it-IT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359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24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383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64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PERSONALE RUOLO PTA</a:t>
                      </a:r>
                      <a:endParaRPr lang="it-IT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472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206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678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64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TOTALE COMPLESSIVO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2952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948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3900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chemeClr val="tx1"/>
                </a:solidFill>
              </a:rPr>
              <a:pPr/>
              <a:t>4</a:t>
            </a:fld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1563" y="115888"/>
            <a:ext cx="8591550" cy="86518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3500" b="1" dirty="0" smtClean="0"/>
              <a:t>Vaccinazioni anti-Sars-COV-2</a:t>
            </a:r>
            <a:endParaRPr lang="it-IT" sz="2600" b="1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352365"/>
              </p:ext>
            </p:extLst>
          </p:nvPr>
        </p:nvGraphicFramePr>
        <p:xfrm>
          <a:off x="1259632" y="1124744"/>
          <a:ext cx="5760616" cy="1152128"/>
        </p:xfrm>
        <a:graphic>
          <a:graphicData uri="http://schemas.openxmlformats.org/drawingml/2006/table">
            <a:tbl>
              <a:tblPr/>
              <a:tblGrid>
                <a:gridCol w="1783839"/>
                <a:gridCol w="1078042"/>
                <a:gridCol w="1267851"/>
                <a:gridCol w="1630884"/>
              </a:tblGrid>
              <a:tr h="460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13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ctr" defTabSz="914400" rtl="0" eaLnBrk="1" fontAlgn="base" latinLnBrk="0" hangingPunct="1">
                        <a:lnSpc>
                          <a:spcPts val="1325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Totale</a:t>
                      </a:r>
                    </a:p>
                    <a:p>
                      <a:pPr marL="50800" marR="0" lvl="0" indent="0" algn="ctr" defTabSz="914400" rtl="0" eaLnBrk="1" fontAlgn="base" latinLnBrk="0" hangingPunct="1">
                        <a:lnSpc>
                          <a:spcPts val="1263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operatori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Vaccinati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13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non vaccinati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marL="42863" marR="0" lvl="0" indent="0" algn="ctr" defTabSz="914400" rtl="0" eaLnBrk="1" fontAlgn="base" latinLnBrk="0" hangingPunct="1">
                        <a:lnSpc>
                          <a:spcPts val="1325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Dipendenti</a:t>
                      </a:r>
                    </a:p>
                    <a:p>
                      <a:pPr marL="42863" marR="0" lvl="0" indent="0" algn="ctr" defTabSz="914400" rtl="0" eaLnBrk="1" fontAlgn="base" latinLnBrk="0" hangingPunct="1">
                        <a:lnSpc>
                          <a:spcPts val="1325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al 1 MARZO 2021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63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3900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63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3013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63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887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13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13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77,3%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22,7%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" name="CasellaDiTesto 1"/>
          <p:cNvSpPr txBox="1">
            <a:spLocks noChangeArrowheads="1"/>
          </p:cNvSpPr>
          <p:nvPr/>
        </p:nvSpPr>
        <p:spPr bwMode="auto">
          <a:xfrm>
            <a:off x="1259632" y="2248379"/>
            <a:ext cx="223202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r>
              <a:rPr lang="it-IT" sz="1050" b="1" dirty="0">
                <a:latin typeface="Calibri" pitchFamily="34" charset="0"/>
              </a:rPr>
              <a:t>Dati aggiornati al 15/03/2021</a:t>
            </a:r>
          </a:p>
        </p:txBody>
      </p:sp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2614043"/>
            <a:ext cx="6553348" cy="384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chemeClr val="tx1"/>
                </a:solidFill>
              </a:rPr>
              <a:pPr/>
              <a:t>5</a:t>
            </a:fld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4767" y="19049"/>
            <a:ext cx="8591550" cy="10572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3500" b="1" dirty="0" smtClean="0">
                <a:latin typeface="Calibri" pitchFamily="34" charset="0"/>
              </a:rPr>
              <a:t>Vaccinazioni anti-Sars-COV-2</a:t>
            </a:r>
            <a:endParaRPr lang="it-IT" sz="2600" b="1" dirty="0">
              <a:latin typeface="Calibri" pitchFamily="34" charset="0"/>
            </a:endParaRPr>
          </a:p>
        </p:txBody>
      </p:sp>
      <p:sp>
        <p:nvSpPr>
          <p:cNvPr id="3" name="Segnaposto contenuto 2"/>
          <p:cNvSpPr txBox="1">
            <a:spLocks/>
          </p:cNvSpPr>
          <p:nvPr/>
        </p:nvSpPr>
        <p:spPr bwMode="auto">
          <a:xfrm>
            <a:off x="703263" y="1081088"/>
            <a:ext cx="8388350" cy="863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02060"/>
                </a:solidFill>
                <a:latin typeface="Calibri" pitchFamily="34" charset="0"/>
              </a:rPr>
              <a:t>Percentuale del personale aziendale considerato protetto: 85,1%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</a:rPr>
              <a:t>(considerando i vaccinati e coloro che hanno un titolo anticorpale </a:t>
            </a:r>
            <a:r>
              <a:rPr lang="it-IT" sz="2000" dirty="0" err="1" smtClean="0">
                <a:solidFill>
                  <a:srgbClr val="002060"/>
                </a:solidFill>
                <a:latin typeface="Calibri" pitchFamily="34" charset="0"/>
              </a:rPr>
              <a:t>IgG</a:t>
            </a: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  <a:latin typeface="Calibri" pitchFamily="34" charset="0"/>
              </a:rPr>
              <a:t>≥</a:t>
            </a: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</a:rPr>
              <a:t> 15)</a:t>
            </a:r>
          </a:p>
          <a:p>
            <a:pPr marL="0" indent="0" algn="ctr">
              <a:buFont typeface="Arial" charset="0"/>
              <a:buNone/>
              <a:defRPr/>
            </a:pPr>
            <a:endParaRPr lang="it-IT" sz="2400" dirty="0" smtClean="0">
              <a:solidFill>
                <a:schemeClr val="tx2"/>
              </a:solidFill>
            </a:endParaRPr>
          </a:p>
          <a:p>
            <a:pPr marL="0" indent="0" algn="just">
              <a:buFont typeface="Arial" charset="0"/>
              <a:buNone/>
              <a:defRPr/>
            </a:pPr>
            <a:endParaRPr lang="it-IT" sz="24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501572"/>
              </p:ext>
            </p:extLst>
          </p:nvPr>
        </p:nvGraphicFramePr>
        <p:xfrm>
          <a:off x="827088" y="1916114"/>
          <a:ext cx="7921625" cy="1381223"/>
        </p:xfrm>
        <a:graphic>
          <a:graphicData uri="http://schemas.openxmlformats.org/drawingml/2006/table">
            <a:tbl>
              <a:tblPr/>
              <a:tblGrid>
                <a:gridCol w="3465512"/>
                <a:gridCol w="4456113"/>
              </a:tblGrid>
              <a:tr h="608262">
                <a:tc>
                  <a:txBody>
                    <a:bodyPr/>
                    <a:lstStyle/>
                    <a:p>
                      <a:pPr marL="50800" marR="0" lvl="0" indent="0" algn="ctr" defTabSz="914400" rtl="0" eaLnBrk="1" fontAlgn="base" latinLnBrk="0" hangingPunct="1">
                        <a:lnSpc>
                          <a:spcPts val="1113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Operatori protetti</a:t>
                      </a:r>
                    </a:p>
                    <a:p>
                      <a:pPr marL="50800" marR="0" lvl="0" indent="0" algn="ctr" defTabSz="914400" rtl="0" eaLnBrk="1" fontAlgn="base" latinLnBrk="0" hangingPunct="1">
                        <a:lnSpc>
                          <a:spcPts val="1263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(vaccinati + non vaccinati con  IgG≥15)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ctr" defTabSz="914400" rtl="0" eaLnBrk="1" fontAlgn="base" latinLnBrk="0" hangingPunct="1">
                        <a:lnSpc>
                          <a:spcPts val="1325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Operatori non protetti</a:t>
                      </a:r>
                    </a:p>
                    <a:p>
                      <a:pPr marL="50800" marR="0" lvl="0" indent="0" algn="ctr" defTabSz="914400" rtl="0" eaLnBrk="1" fontAlgn="base" latinLnBrk="0" hangingPunct="1">
                        <a:lnSpc>
                          <a:spcPts val="1338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(non vaccinati con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IgG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&lt;15 o dato non disponibile)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17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5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3319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5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581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8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5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5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85,1%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5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14,9%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783705"/>
              </p:ext>
            </p:extLst>
          </p:nvPr>
        </p:nvGraphicFramePr>
        <p:xfrm>
          <a:off x="2364542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chemeClr val="tx1"/>
                </a:solidFill>
              </a:rPr>
              <a:pPr/>
              <a:t>6</a:t>
            </a:fld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061319"/>
            <a:ext cx="7128917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73063" y="116632"/>
            <a:ext cx="8591550" cy="10572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3500" b="1" dirty="0" smtClean="0">
                <a:latin typeface="Calibri" pitchFamily="34" charset="0"/>
              </a:rPr>
              <a:t>Vaccinazioni anti-Sars-COV-2</a:t>
            </a:r>
          </a:p>
          <a:p>
            <a:pPr algn="ctr">
              <a:defRPr/>
            </a:pPr>
            <a:r>
              <a:rPr lang="it-IT" sz="3500" b="1" dirty="0" smtClean="0">
                <a:latin typeface="Calibri" pitchFamily="34" charset="0"/>
              </a:rPr>
              <a:t>UU.OO. Clinico Assistenziali</a:t>
            </a:r>
            <a:endParaRPr lang="it-IT" sz="2600" b="1" dirty="0">
              <a:latin typeface="Calibri" pitchFamily="34" charset="0"/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 bwMode="auto">
          <a:xfrm>
            <a:off x="223838" y="1268762"/>
            <a:ext cx="9001125" cy="79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it-IT" sz="2400" dirty="0">
                <a:solidFill>
                  <a:schemeClr val="tx2"/>
                </a:solidFill>
                <a:latin typeface="Calibri" pitchFamily="34" charset="0"/>
                <a:cs typeface="MS PGothic" charset="0"/>
              </a:rPr>
              <a:t>P</a:t>
            </a:r>
            <a:r>
              <a:rPr lang="it-IT" sz="2400" dirty="0" smtClean="0">
                <a:solidFill>
                  <a:schemeClr val="tx2"/>
                </a:solidFill>
                <a:latin typeface="Calibri" pitchFamily="34" charset="0"/>
                <a:cs typeface="MS PGothic" charset="0"/>
              </a:rPr>
              <a:t>ersonale vaccinato addetto alle attività assistenziali (degenza e ambulatori): 78%</a:t>
            </a:r>
          </a:p>
          <a:p>
            <a:pPr algn="just">
              <a:spcBef>
                <a:spcPct val="20000"/>
              </a:spcBef>
              <a:buFont typeface="Arial" charset="0"/>
              <a:buNone/>
              <a:defRPr/>
            </a:pPr>
            <a:endParaRPr lang="it-IT" sz="2400" dirty="0">
              <a:solidFill>
                <a:schemeClr val="tx2"/>
              </a:solidFill>
              <a:latin typeface="Calibri" pitchFamily="34" charset="0"/>
              <a:cs typeface="MS PGothic" charset="0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  <a:defRPr/>
            </a:pPr>
            <a:endParaRPr lang="it-IT" sz="2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732240" y="6071344"/>
            <a:ext cx="2057400" cy="365125"/>
          </a:xfrm>
        </p:spPr>
        <p:txBody>
          <a:bodyPr/>
          <a:lstStyle/>
          <a:p>
            <a:fld id="{54D8A3C0-18D7-C84A-A8D0-52AF16AA80D2}" type="slidenum">
              <a:rPr lang="it-IT" smtClean="0">
                <a:solidFill>
                  <a:schemeClr val="tx1"/>
                </a:solidFill>
              </a:rPr>
              <a:pPr/>
              <a:t>7</a:t>
            </a:fld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 bwMode="auto">
          <a:xfrm>
            <a:off x="168275" y="1219455"/>
            <a:ext cx="90011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it-IT" sz="2400" b="1" dirty="0">
                <a:solidFill>
                  <a:schemeClr val="tx2"/>
                </a:solidFill>
                <a:latin typeface="Calibri" pitchFamily="34" charset="0"/>
              </a:rPr>
              <a:t>IMPATTO ORGANIZZATIVO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it-IT" sz="2400" dirty="0">
                <a:solidFill>
                  <a:schemeClr val="tx2"/>
                </a:solidFill>
                <a:latin typeface="Calibri" pitchFamily="34" charset="0"/>
              </a:rPr>
              <a:t>Distribuzione per Dipartimento dei vaccinati</a:t>
            </a:r>
          </a:p>
        </p:txBody>
      </p:sp>
      <p:sp>
        <p:nvSpPr>
          <p:cNvPr id="3" name="Rettangolo 2"/>
          <p:cNvSpPr/>
          <p:nvPr/>
        </p:nvSpPr>
        <p:spPr>
          <a:xfrm>
            <a:off x="373063" y="116632"/>
            <a:ext cx="8591550" cy="10572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3500" b="1" dirty="0" smtClean="0">
                <a:latin typeface="Calibri" pitchFamily="34" charset="0"/>
              </a:rPr>
              <a:t>Vaccinazioni anti-Sars-COV-2</a:t>
            </a:r>
          </a:p>
          <a:p>
            <a:pPr algn="ctr">
              <a:defRPr/>
            </a:pPr>
            <a:r>
              <a:rPr lang="it-IT" sz="3500" b="1" dirty="0" smtClean="0">
                <a:latin typeface="Calibri" pitchFamily="34" charset="0"/>
              </a:rPr>
              <a:t>UU.OO. Clinico Assistenziali</a:t>
            </a:r>
            <a:endParaRPr lang="it-IT" sz="2600" b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95247"/>
            <a:ext cx="688975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069583" y="6492875"/>
            <a:ext cx="2057400" cy="365125"/>
          </a:xfrm>
        </p:spPr>
        <p:txBody>
          <a:bodyPr/>
          <a:lstStyle/>
          <a:p>
            <a:fld id="{C7B41D2B-A749-4583-980F-C0461689524F}" type="slidenum">
              <a:rPr lang="it-IT" smtClean="0">
                <a:solidFill>
                  <a:schemeClr val="tx1"/>
                </a:solidFill>
              </a:rPr>
              <a:t>8</a:t>
            </a:fld>
            <a:endParaRPr lang="it-IT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 bwMode="auto">
          <a:xfrm>
            <a:off x="96839" y="1057275"/>
            <a:ext cx="90011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it-IT" sz="2400" b="1" dirty="0">
                <a:solidFill>
                  <a:schemeClr val="tx2"/>
                </a:solidFill>
                <a:latin typeface="Calibri" pitchFamily="34" charset="0"/>
              </a:rPr>
              <a:t>IMPATTO ORGANIZZATIVO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it-IT" sz="2400" dirty="0">
                <a:solidFill>
                  <a:schemeClr val="tx2"/>
                </a:solidFill>
                <a:latin typeface="Calibri" pitchFamily="34" charset="0"/>
              </a:rPr>
              <a:t>Distribuzione per Profilo dei vaccinati</a:t>
            </a:r>
          </a:p>
        </p:txBody>
      </p:sp>
      <p:sp>
        <p:nvSpPr>
          <p:cNvPr id="3" name="Rettangolo 2"/>
          <p:cNvSpPr/>
          <p:nvPr/>
        </p:nvSpPr>
        <p:spPr>
          <a:xfrm>
            <a:off x="373063" y="116632"/>
            <a:ext cx="8591550" cy="94064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3500" b="1" dirty="0" smtClean="0">
                <a:latin typeface="Calibri" pitchFamily="34" charset="0"/>
              </a:rPr>
              <a:t>Vaccinazioni anti-Sars-COV-2</a:t>
            </a:r>
          </a:p>
          <a:p>
            <a:pPr algn="ctr">
              <a:defRPr/>
            </a:pPr>
            <a:r>
              <a:rPr lang="it-IT" sz="3500" b="1" dirty="0" smtClean="0">
                <a:latin typeface="Calibri" pitchFamily="34" charset="0"/>
              </a:rPr>
              <a:t>UU.OO. Clinico Assistenziali</a:t>
            </a:r>
            <a:endParaRPr lang="it-IT" sz="2600" b="1" dirty="0">
              <a:latin typeface="Calibri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1" y="1911352"/>
            <a:ext cx="6200775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7141467" y="3629767"/>
            <a:ext cx="15843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r>
              <a:rPr lang="it-IT" sz="1000" b="1" u="sng" dirty="0">
                <a:latin typeface="Calibri" pitchFamily="34" charset="0"/>
              </a:rPr>
              <a:t>Legenda Comparto SSN</a:t>
            </a:r>
            <a:r>
              <a:rPr lang="it-IT" sz="1000" b="1" u="sng" dirty="0" smtClean="0">
                <a:latin typeface="Calibri" pitchFamily="34" charset="0"/>
              </a:rPr>
              <a:t>:</a:t>
            </a:r>
            <a:endParaRPr lang="it-IT" sz="1000" b="1" u="sng" dirty="0">
              <a:latin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it-IT" sz="1000" dirty="0">
                <a:latin typeface="Calibri" pitchFamily="34" charset="0"/>
              </a:rPr>
              <a:t>Infermieri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000" dirty="0" smtClean="0">
                <a:latin typeface="Calibri" pitchFamily="34" charset="0"/>
              </a:rPr>
              <a:t>Ostetrici</a:t>
            </a:r>
            <a:endParaRPr lang="it-IT" sz="1000" dirty="0">
              <a:latin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it-IT" sz="1000" dirty="0" smtClean="0">
                <a:latin typeface="Calibri" pitchFamily="34" charset="0"/>
              </a:rPr>
              <a:t>Fisioterapisti</a:t>
            </a:r>
            <a:endParaRPr lang="it-IT" sz="1000" dirty="0">
              <a:latin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it-IT" sz="1000" dirty="0" smtClean="0">
                <a:latin typeface="Calibri" pitchFamily="34" charset="0"/>
              </a:rPr>
              <a:t>Tecnici </a:t>
            </a:r>
            <a:r>
              <a:rPr lang="it-IT" sz="1000" dirty="0">
                <a:latin typeface="Calibri" pitchFamily="34" charset="0"/>
              </a:rPr>
              <a:t>di Radiologia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000" dirty="0" smtClean="0">
                <a:latin typeface="Calibri" pitchFamily="34" charset="0"/>
              </a:rPr>
              <a:t>Tecnici </a:t>
            </a:r>
            <a:r>
              <a:rPr lang="it-IT" sz="1000" dirty="0">
                <a:latin typeface="Calibri" pitchFamily="34" charset="0"/>
              </a:rPr>
              <a:t>di Laboratorio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000" dirty="0">
                <a:latin typeface="Calibri" pitchFamily="34" charset="0"/>
              </a:rPr>
              <a:t>altri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A3C0-18D7-C84A-A8D0-52AF16AA80D2}" type="slidenum">
              <a:rPr lang="it-IT" smtClean="0">
                <a:solidFill>
                  <a:schemeClr val="tx1"/>
                </a:solidFill>
              </a:rPr>
              <a:pPr/>
              <a:t>9</a:t>
            </a:fld>
            <a:endParaRPr lang="it-IT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9905"/>
            <a:ext cx="458470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FIAS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 lnSpcReduction="10000"/>
      </a:bodyPr>
      <a:lstStyle>
        <a:defPPr algn="r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FIAS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 lnSpcReduction="10000"/>
      </a:bodyPr>
      <a:lstStyle>
        <a:defPPr algn="r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921</Words>
  <Application>Microsoft Office PowerPoint</Application>
  <PresentationFormat>Presentazione su schermo (4:3)</PresentationFormat>
  <Paragraphs>304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27</vt:i4>
      </vt:variant>
    </vt:vector>
  </HeadingPairs>
  <TitlesOfParts>
    <vt:vector size="29" baseType="lpstr">
      <vt:lpstr>1_Tema di Office</vt:lpstr>
      <vt:lpstr>Tema di Office</vt:lpstr>
      <vt:lpstr>Operatori sanitari e vaccini  01/04/2021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Operatori sanitari e vaccini  01/04/2021</dc:title>
  <dc:creator>Abelli Matteo</dc:creator>
  <cp:lastModifiedBy>Abelli Matteo</cp:lastModifiedBy>
  <cp:revision>41</cp:revision>
  <dcterms:created xsi:type="dcterms:W3CDTF">2021-03-30T11:24:14Z</dcterms:created>
  <dcterms:modified xsi:type="dcterms:W3CDTF">2021-04-01T08:40:32Z</dcterms:modified>
</cp:coreProperties>
</file>