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577"/>
    <a:srgbClr val="CCFFFF"/>
    <a:srgbClr val="A1B5F5"/>
    <a:srgbClr val="3D6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25E5076-3810-47DD-B79F-674D7AD40C01}" styleName="Stile scuro 1 - Color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8981" autoAdjust="0"/>
  </p:normalViewPr>
  <p:slideViewPr>
    <p:cSldViewPr snapToGrid="0" showGuides="1">
      <p:cViewPr>
        <p:scale>
          <a:sx n="100" d="100"/>
          <a:sy n="100" d="100"/>
        </p:scale>
        <p:origin x="-684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RVCFD1\Dati_Condivisi\Silva\Documenti\Centro%20Studi\Indagine%20Effetti%20Coronavirus%20dicembre%20(Risposte)%20parziale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Fatturato!$D$5</c:f>
              <c:strCache>
                <c:ptCount val="1"/>
                <c:pt idx="0">
                  <c:v>fatturato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-1.1736220472440944E-2"/>
                  <c:y val="2.39468503937007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361724150678348E-2"/>
                  <c:y val="1.9050986682220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4868655502569221E-2"/>
                  <c:y val="-5.5023087391853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6746589774869692E-2"/>
                  <c:y val="1.9050986682220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5286458910945994E-2"/>
                  <c:y val="2.8310245941479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8624524047170157E-2"/>
                  <c:y val="4.9915184213084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5478984141066873E-2"/>
                  <c:y val="5.1959396641684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Fatturato!$C$6:$C$14</c:f>
              <c:strCache>
                <c:ptCount val="9"/>
                <c:pt idx="0">
                  <c:v>Marzo</c:v>
                </c:pt>
                <c:pt idx="1">
                  <c:v>Aprile</c:v>
                </c:pt>
                <c:pt idx="2">
                  <c:v>Maggio</c:v>
                </c:pt>
                <c:pt idx="3">
                  <c:v>Giugno</c:v>
                </c:pt>
                <c:pt idx="4">
                  <c:v>Luglio</c:v>
                </c:pt>
                <c:pt idx="5">
                  <c:v>Agosto</c:v>
                </c:pt>
                <c:pt idx="6">
                  <c:v>Settembre</c:v>
                </c:pt>
                <c:pt idx="7">
                  <c:v>Ottobre</c:v>
                </c:pt>
                <c:pt idx="8">
                  <c:v>Novembre</c:v>
                </c:pt>
              </c:strCache>
            </c:strRef>
          </c:cat>
          <c:val>
            <c:numRef>
              <c:f>Fatturato!$D$6:$D$14</c:f>
              <c:numCache>
                <c:formatCode>0%</c:formatCode>
                <c:ptCount val="9"/>
                <c:pt idx="0">
                  <c:v>-0.37</c:v>
                </c:pt>
                <c:pt idx="1">
                  <c:v>-0.46</c:v>
                </c:pt>
                <c:pt idx="2">
                  <c:v>-0.23</c:v>
                </c:pt>
                <c:pt idx="3">
                  <c:v>-0.16</c:v>
                </c:pt>
                <c:pt idx="4">
                  <c:v>-0.06</c:v>
                </c:pt>
                <c:pt idx="5">
                  <c:v>-9.2499999999999999E-2</c:v>
                </c:pt>
                <c:pt idx="6">
                  <c:v>-0.10689655172413794</c:v>
                </c:pt>
                <c:pt idx="7">
                  <c:v>-7.7887323943661976E-2</c:v>
                </c:pt>
                <c:pt idx="8">
                  <c:v>-2.870370370370369E-2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Fatturato!$E$5</c:f>
              <c:strCache>
                <c:ptCount val="1"/>
                <c:pt idx="0">
                  <c:v>ore lavorate</c:v>
                </c:pt>
              </c:strCache>
            </c:strRef>
          </c:tx>
          <c:marker>
            <c:symbol val="none"/>
          </c:marker>
          <c:dLbls>
            <c:dLbl>
              <c:idx val="2"/>
              <c:layout>
                <c:manualLayout>
                  <c:x val="-8.2845144356955377E-2"/>
                  <c:y val="2.7245552639253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989212968097298E-2"/>
                  <c:y val="-2.5223583163215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967247051864997E-2"/>
                  <c:y val="6.11961699232040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4258326864071572E-2"/>
                  <c:y val="-9.791484397783611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4258326864071572E-2"/>
                  <c:y val="-2.2137163410129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3803925917711E-2"/>
                  <c:y val="-2.52235831632157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211378507264057E-2"/>
                  <c:y val="9.084527084716820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Fatturato!$C$6:$C$14</c:f>
              <c:strCache>
                <c:ptCount val="9"/>
                <c:pt idx="0">
                  <c:v>Marzo</c:v>
                </c:pt>
                <c:pt idx="1">
                  <c:v>Aprile</c:v>
                </c:pt>
                <c:pt idx="2">
                  <c:v>Maggio</c:v>
                </c:pt>
                <c:pt idx="3">
                  <c:v>Giugno</c:v>
                </c:pt>
                <c:pt idx="4">
                  <c:v>Luglio</c:v>
                </c:pt>
                <c:pt idx="5">
                  <c:v>Agosto</c:v>
                </c:pt>
                <c:pt idx="6">
                  <c:v>Settembre</c:v>
                </c:pt>
                <c:pt idx="7">
                  <c:v>Ottobre</c:v>
                </c:pt>
                <c:pt idx="8">
                  <c:v>Novembre</c:v>
                </c:pt>
              </c:strCache>
            </c:strRef>
          </c:cat>
          <c:val>
            <c:numRef>
              <c:f>Fatturato!$E$6:$E$14</c:f>
              <c:numCache>
                <c:formatCode>0%</c:formatCode>
                <c:ptCount val="9"/>
                <c:pt idx="0">
                  <c:v>-0.38</c:v>
                </c:pt>
                <c:pt idx="1">
                  <c:v>-0.5</c:v>
                </c:pt>
                <c:pt idx="2">
                  <c:v>-0.17</c:v>
                </c:pt>
                <c:pt idx="3">
                  <c:v>-0.09</c:v>
                </c:pt>
                <c:pt idx="4">
                  <c:v>-0.04</c:v>
                </c:pt>
                <c:pt idx="5">
                  <c:v>-2.1949152542372855E-2</c:v>
                </c:pt>
                <c:pt idx="6">
                  <c:v>-4.4545454545454555E-2</c:v>
                </c:pt>
                <c:pt idx="7">
                  <c:v>-3.1700000000000013E-2</c:v>
                </c:pt>
                <c:pt idx="8">
                  <c:v>-6.5217391304347519E-3</c:v>
                </c:pt>
              </c:numCache>
            </c:numRef>
          </c:val>
          <c:smooth val="1"/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4987904"/>
        <c:axId val="44989440"/>
      </c:lineChart>
      <c:catAx>
        <c:axId val="44987904"/>
        <c:scaling>
          <c:orientation val="minMax"/>
        </c:scaling>
        <c:delete val="0"/>
        <c:axPos val="b"/>
        <c:majorTickMark val="out"/>
        <c:minorTickMark val="none"/>
        <c:tickLblPos val="high"/>
        <c:txPr>
          <a:bodyPr/>
          <a:lstStyle/>
          <a:p>
            <a:pPr>
              <a:defRPr b="1"/>
            </a:pPr>
            <a:endParaRPr lang="it-IT"/>
          </a:p>
        </c:txPr>
        <c:crossAx val="44989440"/>
        <c:crosses val="autoZero"/>
        <c:auto val="0"/>
        <c:lblAlgn val="ctr"/>
        <c:lblOffset val="100"/>
        <c:noMultiLvlLbl val="0"/>
      </c:catAx>
      <c:valAx>
        <c:axId val="449894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449879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8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it-IT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77137" cy="512223"/>
          </a:xfrm>
          <a:prstGeom prst="rect">
            <a:avLst/>
          </a:prstGeom>
        </p:spPr>
        <p:txBody>
          <a:bodyPr vert="horz" lIns="95812" tIns="47907" rIns="95812" bIns="47907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0508" y="3"/>
            <a:ext cx="3077137" cy="512223"/>
          </a:xfrm>
          <a:prstGeom prst="rect">
            <a:avLst/>
          </a:prstGeom>
        </p:spPr>
        <p:txBody>
          <a:bodyPr vert="horz" lIns="95812" tIns="47907" rIns="95812" bIns="47907" rtlCol="0"/>
          <a:lstStyle>
            <a:lvl1pPr algn="r">
              <a:defRPr sz="1300"/>
            </a:lvl1pPr>
          </a:lstStyle>
          <a:p>
            <a:fld id="{8D33726D-6713-4541-8360-89486BFD8C64}" type="datetimeFigureOut">
              <a:rPr lang="it-IT" smtClean="0"/>
              <a:t>14/12/2020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0757"/>
            <a:ext cx="3077137" cy="512223"/>
          </a:xfrm>
          <a:prstGeom prst="rect">
            <a:avLst/>
          </a:prstGeom>
        </p:spPr>
        <p:txBody>
          <a:bodyPr vert="horz" lIns="95812" tIns="47907" rIns="95812" bIns="47907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0508" y="9720757"/>
            <a:ext cx="3077137" cy="512223"/>
          </a:xfrm>
          <a:prstGeom prst="rect">
            <a:avLst/>
          </a:prstGeom>
        </p:spPr>
        <p:txBody>
          <a:bodyPr vert="horz" lIns="95812" tIns="47907" rIns="95812" bIns="47907" rtlCol="0" anchor="b"/>
          <a:lstStyle>
            <a:lvl1pPr algn="r">
              <a:defRPr sz="1300"/>
            </a:lvl1pPr>
          </a:lstStyle>
          <a:p>
            <a:fld id="{F80C77E1-FE66-4635-A285-A370A514B8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668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7137" cy="513857"/>
          </a:xfrm>
          <a:prstGeom prst="rect">
            <a:avLst/>
          </a:prstGeom>
        </p:spPr>
        <p:txBody>
          <a:bodyPr vert="horz" lIns="95812" tIns="47907" rIns="95812" bIns="47907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0508" y="2"/>
            <a:ext cx="3077137" cy="513857"/>
          </a:xfrm>
          <a:prstGeom prst="rect">
            <a:avLst/>
          </a:prstGeom>
        </p:spPr>
        <p:txBody>
          <a:bodyPr vert="horz" lIns="95812" tIns="47907" rIns="95812" bIns="47907" rtlCol="0"/>
          <a:lstStyle>
            <a:lvl1pPr algn="r">
              <a:defRPr sz="1300"/>
            </a:lvl1pPr>
          </a:lstStyle>
          <a:p>
            <a:fld id="{7A0D3C99-E291-4961-9CBA-5CE21DF2CB2A}" type="datetimeFigureOut">
              <a:rPr lang="it-IT" smtClean="0"/>
              <a:t>14/12/2020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12" tIns="47907" rIns="95812" bIns="4790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02" y="4925840"/>
            <a:ext cx="5680103" cy="4029039"/>
          </a:xfrm>
          <a:prstGeom prst="rect">
            <a:avLst/>
          </a:prstGeom>
        </p:spPr>
        <p:txBody>
          <a:bodyPr vert="horz" lIns="95812" tIns="47907" rIns="95812" bIns="47907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0758"/>
            <a:ext cx="3077137" cy="513857"/>
          </a:xfrm>
          <a:prstGeom prst="rect">
            <a:avLst/>
          </a:prstGeom>
        </p:spPr>
        <p:txBody>
          <a:bodyPr vert="horz" lIns="95812" tIns="47907" rIns="95812" bIns="47907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0508" y="9720758"/>
            <a:ext cx="3077137" cy="513857"/>
          </a:xfrm>
          <a:prstGeom prst="rect">
            <a:avLst/>
          </a:prstGeom>
        </p:spPr>
        <p:txBody>
          <a:bodyPr vert="horz" lIns="95812" tIns="47907" rIns="95812" bIns="47907" rtlCol="0" anchor="b"/>
          <a:lstStyle>
            <a:lvl1pPr algn="r">
              <a:defRPr sz="1300"/>
            </a:lvl1pPr>
          </a:lstStyle>
          <a:p>
            <a:fld id="{6C74DF7E-9069-4A37-85C3-F0C95754C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188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4DF7E-9069-4A37-85C3-F0C95754C59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953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4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12CB-A6EB-4FFE-BD47-E72D2C3F14D7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1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937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EB25-BBE1-4558-B993-A53B57FBBD1C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529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482D1-AED3-42B1-8C8F-56FDE457920F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712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37D7A-E6F3-4C7B-B16E-57F9C654555B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713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7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AFFE3-E8A2-4853-9EE8-4367F066FEF1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3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889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90790-0496-47D4-8518-6901A0963284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734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08C2-444B-4E16-B9EE-CCD3B11BA7D0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01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E60B-747D-4908-86D3-1E8ECF1FAACC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739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7EA9B-9780-4B8C-8123-93109190DC0F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744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5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D5E31-5C25-401F-AA99-290FE6C2FAC9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03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4875-B18A-4A49-8C8D-7A2A82BD00A5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312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7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F1C919-84F1-4DDE-902D-C325A89F2801}" type="datetime1">
              <a:rPr lang="it-IT" smtClean="0"/>
              <a:t>14/12/2020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D7502B-84E9-4EB5-A919-0157AB01E34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688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="" xmlns:a16="http://schemas.microsoft.com/office/drawing/2014/main" id="{593DAE63-DF82-40FB-9F4A-C108FE44CA2F}"/>
              </a:ext>
            </a:extLst>
          </p:cNvPr>
          <p:cNvSpPr txBox="1">
            <a:spLocks/>
          </p:cNvSpPr>
          <p:nvPr/>
        </p:nvSpPr>
        <p:spPr>
          <a:xfrm>
            <a:off x="151599" y="301392"/>
            <a:ext cx="7886700" cy="55399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Impatto su fatturato e ore lavorate</a:t>
            </a:r>
            <a:endParaRPr lang="it-IT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Segnaposto contenuto 2">
            <a:extLst>
              <a:ext uri="{FF2B5EF4-FFF2-40B4-BE49-F238E27FC236}">
                <a16:creationId xmlns="" xmlns:a16="http://schemas.microsoft.com/office/drawing/2014/main" id="{ED7DA0C9-65B1-4F4F-978F-F6B3AC71EAB7}"/>
              </a:ext>
            </a:extLst>
          </p:cNvPr>
          <p:cNvSpPr txBox="1">
            <a:spLocks/>
          </p:cNvSpPr>
          <p:nvPr/>
        </p:nvSpPr>
        <p:spPr>
          <a:xfrm>
            <a:off x="151598" y="992087"/>
            <a:ext cx="8363751" cy="2110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0" algn="just">
              <a:spcBef>
                <a:spcPts val="1200"/>
              </a:spcBef>
              <a:buNone/>
            </a:pPr>
            <a:endParaRPr lang="it-IT" sz="1800" spc="-100" dirty="0" smtClean="0">
              <a:solidFill>
                <a:srgbClr val="0C257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44000" indent="0" algn="just">
              <a:spcBef>
                <a:spcPts val="1200"/>
              </a:spcBef>
              <a:buNone/>
            </a:pPr>
            <a:endParaRPr lang="it-IT" sz="1800" spc="-100" dirty="0">
              <a:solidFill>
                <a:srgbClr val="0C257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372140" y="1156637"/>
            <a:ext cx="83571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0" algn="just">
              <a:spcBef>
                <a:spcPts val="1200"/>
              </a:spcBef>
              <a:buNone/>
            </a:pPr>
            <a:r>
              <a:rPr lang="it-IT" b="1" i="1" spc="-100" dirty="0" smtClean="0">
                <a:solidFill>
                  <a:srgbClr val="0C25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Può </a:t>
            </a:r>
            <a:r>
              <a:rPr lang="it-IT" b="1" i="1" spc="-100" dirty="0">
                <a:solidFill>
                  <a:srgbClr val="0C25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quantificare </a:t>
            </a:r>
            <a:r>
              <a:rPr lang="it-IT" b="1" i="1" spc="-100" dirty="0" smtClean="0">
                <a:solidFill>
                  <a:srgbClr val="0C25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variazione percentuale </a:t>
            </a:r>
            <a:r>
              <a:rPr lang="it-IT" b="1" i="1" spc="-100" dirty="0">
                <a:solidFill>
                  <a:srgbClr val="0C25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delle seguenti variabili, imputabile agli effetti del Covid-19 rispetto </a:t>
            </a:r>
            <a:r>
              <a:rPr lang="it-IT" b="1" i="1" spc="-100" dirty="0" smtClean="0">
                <a:solidFill>
                  <a:srgbClr val="0C25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alla normalità (esempio stesso mese del 2019)? </a:t>
            </a:r>
            <a:endParaRPr lang="it-IT" b="1" i="1" spc="-100" dirty="0">
              <a:solidFill>
                <a:srgbClr val="0C257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33514" y="6013372"/>
            <a:ext cx="299218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000" indent="0" algn="just">
              <a:spcBef>
                <a:spcPts val="1200"/>
              </a:spcBef>
              <a:buNone/>
            </a:pPr>
            <a:r>
              <a:rPr lang="it-IT" sz="1000" b="1" i="1" spc="-100" dirty="0" smtClean="0">
                <a:solidFill>
                  <a:srgbClr val="0C257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Media delle risposte nelle nove rilevazioni</a:t>
            </a: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163" y="6172746"/>
            <a:ext cx="663163" cy="551041"/>
          </a:xfrm>
          <a:prstGeom prst="rect">
            <a:avLst/>
          </a:prstGeom>
        </p:spPr>
      </p:pic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5934664"/>
              </p:ext>
            </p:extLst>
          </p:nvPr>
        </p:nvGraphicFramePr>
        <p:xfrm>
          <a:off x="1190625" y="2079967"/>
          <a:ext cx="6762750" cy="395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47854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iaro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Chiaro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  <a:fontScheme name="Office classico 2">
    <a:majorFont>
      <a:latin typeface="Arial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Chiaro">
    <a:fillStyleLst>
      <a:solidFill>
        <a:schemeClr val="phClr"/>
      </a:solidFill>
      <a:gradFill rotWithShape="1">
        <a:gsLst>
          <a:gs pos="0">
            <a:schemeClr val="phClr">
              <a:tint val="50000"/>
              <a:shade val="86000"/>
              <a:satMod val="140000"/>
            </a:schemeClr>
          </a:gs>
          <a:gs pos="45000">
            <a:schemeClr val="phClr">
              <a:tint val="48000"/>
              <a:satMod val="150000"/>
            </a:schemeClr>
          </a:gs>
          <a:gs pos="100000">
            <a:schemeClr val="phClr">
              <a:tint val="28000"/>
              <a:satMod val="160000"/>
            </a:schemeClr>
          </a:gs>
        </a:gsLst>
        <a:path path="circle">
          <a:fillToRect l="100000" t="100000" r="100000" b="100000"/>
        </a:path>
      </a:gradFill>
      <a:gradFill rotWithShape="1">
        <a:gsLst>
          <a:gs pos="0">
            <a:schemeClr val="phClr">
              <a:shade val="70000"/>
              <a:satMod val="150000"/>
            </a:schemeClr>
          </a:gs>
          <a:gs pos="34000">
            <a:schemeClr val="phClr">
              <a:shade val="70000"/>
              <a:satMod val="140000"/>
            </a:schemeClr>
          </a:gs>
          <a:gs pos="70000">
            <a:schemeClr val="phClr">
              <a:tint val="100000"/>
              <a:shade val="90000"/>
              <a:satMod val="140000"/>
            </a:schemeClr>
          </a:gs>
          <a:gs pos="100000">
            <a:schemeClr val="phClr">
              <a:tint val="100000"/>
              <a:shade val="100000"/>
              <a:satMod val="100000"/>
            </a:schemeClr>
          </a:gs>
        </a:gsLst>
        <a:path path="circle">
          <a:fillToRect l="100000" t="100000" r="100000" b="10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6425" cap="flat" cmpd="sng" algn="ctr">
        <a:solidFill>
          <a:schemeClr val="phClr"/>
        </a:solidFill>
        <a:prstDash val="solid"/>
      </a:ln>
      <a:ln w="444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</a:effectStyle>
      <a:effectStyle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phClr">
              <a:shade val="3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5000"/>
              <a:satMod val="180000"/>
            </a:schemeClr>
          </a:gs>
          <a:gs pos="40000">
            <a:schemeClr val="phClr">
              <a:tint val="95000"/>
              <a:shade val="85000"/>
              <a:satMod val="150000"/>
            </a:schemeClr>
          </a:gs>
          <a:gs pos="100000">
            <a:schemeClr val="phClr">
              <a:shade val="45000"/>
              <a:satMod val="200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55000"/>
            </a:schemeClr>
            <a:schemeClr val="phClr">
              <a:tint val="97000"/>
              <a:satMod val="95000"/>
            </a:schemeClr>
          </a:duotone>
        </a:blip>
        <a:tile tx="0" ty="0" sx="70000" sy="7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3582</TotalTime>
  <Words>79</Words>
  <Application>Microsoft Office PowerPoint</Application>
  <PresentationFormat>Presentazione su schermo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Chiaro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Risultati Indagine sugli effetti del COVID-19 per le imprese dell’Emilia-Romagna</dc:title>
  <dc:creator>Anna Maria Raimondi</dc:creator>
  <cp:lastModifiedBy>Marzia Foletti</cp:lastModifiedBy>
  <cp:revision>344</cp:revision>
  <cp:lastPrinted>2020-10-19T10:52:45Z</cp:lastPrinted>
  <dcterms:created xsi:type="dcterms:W3CDTF">2020-03-06T10:19:09Z</dcterms:created>
  <dcterms:modified xsi:type="dcterms:W3CDTF">2020-12-14T16:37:30Z</dcterms:modified>
</cp:coreProperties>
</file>