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3" r:id="rId6"/>
    <p:sldId id="261" r:id="rId7"/>
    <p:sldId id="262" r:id="rId8"/>
    <p:sldId id="263" r:id="rId9"/>
    <p:sldId id="264" r:id="rId10"/>
    <p:sldId id="265" r:id="rId11"/>
    <p:sldId id="266" r:id="rId12"/>
    <p:sldId id="267" r:id="rId13"/>
    <p:sldId id="268" r:id="rId14"/>
    <p:sldId id="269" r:id="rId1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77580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1655946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2342062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80587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214190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25507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16502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432047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1297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81058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9F38EE8-5F5F-4729-B7B6-75397C5D5AD9}" type="datetimeFigureOut">
              <a:rPr lang="it-IT" smtClean="0"/>
              <a:pPr/>
              <a:t>31/01/2018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304860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38EE8-5F5F-4729-B7B6-75397C5D5AD9}" type="datetimeFigureOut">
              <a:rPr lang="it-IT" smtClean="0"/>
              <a:pPr/>
              <a:t>31/01/2018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AF42A-A318-446B-8DC7-90423F9EAAEF}" type="slidenum">
              <a:rPr lang="it-IT" smtClean="0"/>
              <a:pPr/>
              <a:t>‹N›</a:t>
            </a:fld>
            <a:endParaRPr lang="it-IT"/>
          </a:p>
        </p:txBody>
      </p:sp>
    </p:spTree>
    <p:extLst>
      <p:ext uri="{BB962C8B-B14F-4D97-AF65-F5344CB8AC3E}">
        <p14:creationId xmlns:p14="http://schemas.microsoft.com/office/powerpoint/2010/main" xmlns="" val="1737030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90781"/>
            <a:ext cx="9144000" cy="2387600"/>
          </a:xfrm>
        </p:spPr>
        <p:txBody>
          <a:bodyPr>
            <a:normAutofit fontScale="90000"/>
          </a:bodyPr>
          <a:lstStyle/>
          <a:p>
            <a:r>
              <a:rPr lang="it-IT" sz="8000" dirty="0" smtClean="0">
                <a:latin typeface="Aldhabi" panose="01000000000000000000" pitchFamily="2" charset="-78"/>
                <a:cs typeface="Aldhabi" panose="01000000000000000000" pitchFamily="2" charset="-78"/>
              </a:rPr>
              <a:t>ISPETTORATO TERRITORIALE DEL LAVORO DI PIACENZA</a:t>
            </a:r>
            <a:endParaRPr lang="it-IT" sz="8000" dirty="0">
              <a:latin typeface="Aldhabi" panose="01000000000000000000" pitchFamily="2" charset="-78"/>
              <a:cs typeface="Aldhabi" panose="01000000000000000000" pitchFamily="2" charset="-78"/>
            </a:endParaRPr>
          </a:p>
        </p:txBody>
      </p:sp>
      <p:sp>
        <p:nvSpPr>
          <p:cNvPr id="3" name="Sottotitolo 2"/>
          <p:cNvSpPr>
            <a:spLocks noGrp="1"/>
          </p:cNvSpPr>
          <p:nvPr>
            <p:ph type="subTitle" idx="1"/>
          </p:nvPr>
        </p:nvSpPr>
        <p:spPr>
          <a:xfrm>
            <a:off x="1395211" y="4735378"/>
            <a:ext cx="9144000" cy="1655762"/>
          </a:xfrm>
        </p:spPr>
        <p:txBody>
          <a:bodyPr>
            <a:normAutofit/>
          </a:bodyPr>
          <a:lstStyle/>
          <a:p>
            <a:r>
              <a:rPr lang="it-IT" sz="2800" dirty="0" smtClean="0"/>
              <a:t>Il Capo Ispettorato ad Interim</a:t>
            </a:r>
          </a:p>
          <a:p>
            <a:r>
              <a:rPr lang="it-IT" sz="2800" dirty="0" smtClean="0"/>
              <a:t>Dr.ssa Silvana Catalano</a:t>
            </a:r>
            <a:endParaRPr lang="it-IT" sz="2800" dirty="0"/>
          </a:p>
        </p:txBody>
      </p:sp>
      <p:pic>
        <p:nvPicPr>
          <p:cNvPr id="6" name="Immagine 5"/>
          <p:cNvPicPr/>
          <p:nvPr/>
        </p:nvPicPr>
        <p:blipFill>
          <a:blip r:embed="rId2" cstate="print"/>
          <a:srcRect/>
          <a:stretch>
            <a:fillRect/>
          </a:stretch>
        </p:blipFill>
        <p:spPr bwMode="auto">
          <a:xfrm>
            <a:off x="4906676" y="149290"/>
            <a:ext cx="2399665" cy="1724660"/>
          </a:xfrm>
          <a:prstGeom prst="rect">
            <a:avLst/>
          </a:prstGeom>
          <a:noFill/>
          <a:ln w="9525">
            <a:noFill/>
            <a:miter lim="800000"/>
            <a:headEnd/>
            <a:tailEnd/>
          </a:ln>
        </p:spPr>
      </p:pic>
    </p:spTree>
    <p:extLst>
      <p:ext uri="{BB962C8B-B14F-4D97-AF65-F5344CB8AC3E}">
        <p14:creationId xmlns:p14="http://schemas.microsoft.com/office/powerpoint/2010/main" xmlns="" val="319416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8034" y="177975"/>
            <a:ext cx="11204619" cy="830997"/>
          </a:xfrm>
          <a:prstGeom prst="rect">
            <a:avLst/>
          </a:prstGeom>
        </p:spPr>
        <p:txBody>
          <a:bodyPr wrap="square">
            <a:spAutoFit/>
          </a:bodyPr>
          <a:lstStyle/>
          <a:p>
            <a:pPr marL="342900" lvl="0" indent="-342900" algn="just">
              <a:spcAft>
                <a:spcPts val="0"/>
              </a:spcAft>
              <a:buFont typeface="Calibri" panose="020F0502020204030204" pitchFamily="34" charset="0"/>
              <a:buChar char="-"/>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Le comunicazioni di reato alla Procura della Repubblica hanno riguardato la seguente tipologia di reati  (indicati in ordine decrescente in base al numero</a:t>
            </a:r>
            <a:r>
              <a:rPr lang="it-IT" sz="2400" u="sng" dirty="0" smtClean="0">
                <a:effectLst/>
                <a:latin typeface="Calibri" panose="020F0502020204030204" pitchFamily="34" charset="0"/>
                <a:ea typeface="Calibri" panose="020F0502020204030204" pitchFamily="34" charset="0"/>
                <a:cs typeface="Times New Roman" panose="02020603050405020304" pitchFamily="18" charset="0"/>
              </a:rPr>
              <a:t>)</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xmlns="" val="2783064566"/>
              </p:ext>
            </p:extLst>
          </p:nvPr>
        </p:nvGraphicFramePr>
        <p:xfrm>
          <a:off x="1429554" y="1262129"/>
          <a:ext cx="9002332" cy="4502484"/>
        </p:xfrm>
        <a:graphic>
          <a:graphicData uri="http://schemas.openxmlformats.org/drawingml/2006/table">
            <a:tbl>
              <a:tblPr firstRow="1" firstCol="1" bandRow="1">
                <a:tableStyleId>{21E4AEA4-8DFA-4A89-87EB-49C32662AFE0}</a:tableStyleId>
              </a:tblPr>
              <a:tblGrid>
                <a:gridCol w="6767635"/>
                <a:gridCol w="1167362"/>
                <a:gridCol w="1067335"/>
              </a:tblGrid>
              <a:tr h="716112">
                <a:tc>
                  <a:txBody>
                    <a:bodyPr/>
                    <a:lstStyle/>
                    <a:p>
                      <a:pPr>
                        <a:lnSpc>
                          <a:spcPct val="115000"/>
                        </a:lnSpc>
                        <a:spcAft>
                          <a:spcPts val="1000"/>
                        </a:spcAft>
                      </a:pPr>
                      <a:r>
                        <a:rPr lang="it-IT" sz="2400" dirty="0">
                          <a:effectLst/>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400" dirty="0">
                          <a:effectLst/>
                        </a:rPr>
                        <a:t>Anno </a:t>
                      </a:r>
                      <a:r>
                        <a:rPr lang="it-IT" sz="2400" dirty="0" smtClean="0">
                          <a:effectLst/>
                        </a:rPr>
                        <a:t>2017</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400" dirty="0">
                          <a:effectLst/>
                        </a:rPr>
                        <a:t>Anno </a:t>
                      </a:r>
                      <a:r>
                        <a:rPr lang="it-IT" sz="2400" dirty="0" smtClean="0">
                          <a:effectLst/>
                        </a:rPr>
                        <a:t>2016</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9998">
                <a:tc>
                  <a:txBody>
                    <a:bodyPr/>
                    <a:lstStyle/>
                    <a:p>
                      <a:pPr>
                        <a:lnSpc>
                          <a:spcPct val="115000"/>
                        </a:lnSpc>
                        <a:spcAft>
                          <a:spcPts val="1000"/>
                        </a:spcAft>
                      </a:pPr>
                      <a:r>
                        <a:rPr lang="it-IT" sz="2400" b="1">
                          <a:effectLst/>
                          <a:latin typeface="Calibri"/>
                          <a:ea typeface="Times New Roman"/>
                          <a:cs typeface="Times New Roman"/>
                        </a:rPr>
                        <a:t>Testo Unico Sicurezza D.LGS. 81/08</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6</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 </a:t>
                      </a:r>
                      <a:endParaRPr lang="it-IT" sz="2400" b="1">
                        <a:effectLst/>
                        <a:latin typeface="Calibri"/>
                        <a:ea typeface="Calibri"/>
                        <a:cs typeface="Times New Roman"/>
                      </a:endParaRPr>
                    </a:p>
                  </a:txBody>
                  <a:tcPr marL="68580" marR="68580" marT="0" marB="0"/>
                </a:tc>
              </a:tr>
              <a:tr h="782742">
                <a:tc>
                  <a:txBody>
                    <a:bodyPr/>
                    <a:lstStyle/>
                    <a:p>
                      <a:pPr>
                        <a:lnSpc>
                          <a:spcPct val="115000"/>
                        </a:lnSpc>
                        <a:spcAft>
                          <a:spcPts val="1000"/>
                        </a:spcAft>
                      </a:pPr>
                      <a:r>
                        <a:rPr lang="it-IT" sz="2400" b="1">
                          <a:effectLst/>
                          <a:latin typeface="Calibri"/>
                          <a:ea typeface="Times New Roman"/>
                          <a:cs typeface="Times New Roman"/>
                        </a:rPr>
                        <a:t>Art. 4 legge 300/70 Statuto lavoratori  (videosorveglianza)</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14</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2</a:t>
                      </a:r>
                      <a:endParaRPr lang="it-IT" sz="2400" b="1">
                        <a:effectLst/>
                        <a:latin typeface="Calibri"/>
                        <a:ea typeface="Calibri"/>
                        <a:cs typeface="Times New Roman"/>
                      </a:endParaRPr>
                    </a:p>
                  </a:txBody>
                  <a:tcPr marL="68580" marR="68580" marT="0" marB="0"/>
                </a:tc>
              </a:tr>
              <a:tr h="469998">
                <a:tc>
                  <a:txBody>
                    <a:bodyPr/>
                    <a:lstStyle/>
                    <a:p>
                      <a:pPr>
                        <a:lnSpc>
                          <a:spcPct val="115000"/>
                        </a:lnSpc>
                        <a:spcAft>
                          <a:spcPts val="1000"/>
                        </a:spcAft>
                      </a:pPr>
                      <a:r>
                        <a:rPr lang="it-IT" sz="2400" b="1">
                          <a:effectLst/>
                          <a:latin typeface="Calibri"/>
                          <a:ea typeface="Times New Roman"/>
                          <a:cs typeface="Times New Roman"/>
                        </a:rPr>
                        <a:t>Art. 4 Legge 628/61  (Notizie legalmente richieste)</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 </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5</a:t>
                      </a:r>
                      <a:endParaRPr lang="it-IT" sz="2400" b="1">
                        <a:effectLst/>
                        <a:latin typeface="Calibri"/>
                        <a:ea typeface="Calibri"/>
                        <a:cs typeface="Times New Roman"/>
                      </a:endParaRPr>
                    </a:p>
                  </a:txBody>
                  <a:tcPr marL="68580" marR="68580" marT="0" marB="0"/>
                </a:tc>
              </a:tr>
              <a:tr h="469998">
                <a:tc>
                  <a:txBody>
                    <a:bodyPr/>
                    <a:lstStyle/>
                    <a:p>
                      <a:pPr>
                        <a:lnSpc>
                          <a:spcPct val="115000"/>
                        </a:lnSpc>
                        <a:spcAft>
                          <a:spcPts val="1000"/>
                        </a:spcAft>
                      </a:pPr>
                      <a:r>
                        <a:rPr lang="it-IT" sz="2400" b="1">
                          <a:effectLst/>
                          <a:latin typeface="Calibri"/>
                          <a:ea typeface="Times New Roman"/>
                          <a:cs typeface="Times New Roman"/>
                        </a:rPr>
                        <a:t>Legge 151/2001</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6</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 </a:t>
                      </a:r>
                      <a:endParaRPr lang="it-IT" sz="2400" b="1">
                        <a:effectLst/>
                        <a:latin typeface="Calibri"/>
                        <a:ea typeface="Calibri"/>
                        <a:cs typeface="Times New Roman"/>
                      </a:endParaRPr>
                    </a:p>
                  </a:txBody>
                  <a:tcPr marL="68580" marR="68580" marT="0" marB="0"/>
                </a:tc>
              </a:tr>
              <a:tr h="469998">
                <a:tc>
                  <a:txBody>
                    <a:bodyPr/>
                    <a:lstStyle/>
                    <a:p>
                      <a:pPr>
                        <a:lnSpc>
                          <a:spcPct val="115000"/>
                        </a:lnSpc>
                        <a:spcAft>
                          <a:spcPts val="1000"/>
                        </a:spcAft>
                      </a:pPr>
                      <a:r>
                        <a:rPr lang="it-IT" sz="2400" b="1">
                          <a:effectLst/>
                          <a:latin typeface="Calibri"/>
                          <a:ea typeface="Times New Roman"/>
                          <a:cs typeface="Times New Roman"/>
                        </a:rPr>
                        <a:t>D.LGS. 286/98</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5</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 </a:t>
                      </a:r>
                      <a:endParaRPr lang="it-IT" sz="2400" b="1">
                        <a:effectLst/>
                        <a:latin typeface="Calibri"/>
                        <a:ea typeface="Calibri"/>
                        <a:cs typeface="Times New Roman"/>
                      </a:endParaRPr>
                    </a:p>
                  </a:txBody>
                  <a:tcPr marL="68580" marR="68580" marT="0" marB="0"/>
                </a:tc>
              </a:tr>
              <a:tr h="469998">
                <a:tc>
                  <a:txBody>
                    <a:bodyPr/>
                    <a:lstStyle/>
                    <a:p>
                      <a:pPr>
                        <a:lnSpc>
                          <a:spcPct val="115000"/>
                        </a:lnSpc>
                        <a:spcAft>
                          <a:spcPts val="1000"/>
                        </a:spcAft>
                      </a:pPr>
                      <a:r>
                        <a:rPr lang="it-IT" sz="2400" b="1" dirty="0">
                          <a:effectLst/>
                          <a:latin typeface="Calibri"/>
                          <a:ea typeface="Times New Roman"/>
                          <a:cs typeface="Times New Roman"/>
                        </a:rPr>
                        <a:t>Violazioni Codice Penale</a:t>
                      </a:r>
                      <a:endParaRPr lang="it-IT" sz="2400" dirty="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11</a:t>
                      </a:r>
                      <a:endParaRPr lang="it-IT" sz="240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a:effectLst/>
                          <a:latin typeface="Calibri"/>
                          <a:ea typeface="Times New Roman"/>
                          <a:cs typeface="Times New Roman"/>
                        </a:rPr>
                        <a:t> </a:t>
                      </a:r>
                      <a:endParaRPr lang="it-IT" sz="2400" b="1">
                        <a:effectLst/>
                        <a:latin typeface="Calibri"/>
                        <a:ea typeface="Calibri"/>
                        <a:cs typeface="Times New Roman"/>
                      </a:endParaRPr>
                    </a:p>
                  </a:txBody>
                  <a:tcPr marL="68580" marR="68580" marT="0" marB="0"/>
                </a:tc>
              </a:tr>
              <a:tr h="469998">
                <a:tc>
                  <a:txBody>
                    <a:bodyPr/>
                    <a:lstStyle/>
                    <a:p>
                      <a:pPr>
                        <a:lnSpc>
                          <a:spcPct val="115000"/>
                        </a:lnSpc>
                        <a:spcAft>
                          <a:spcPts val="1000"/>
                        </a:spcAft>
                      </a:pPr>
                      <a:r>
                        <a:rPr lang="it-IT" sz="2400" b="1" dirty="0">
                          <a:effectLst/>
                          <a:latin typeface="Calibri"/>
                          <a:ea typeface="Times New Roman"/>
                          <a:cs typeface="Times New Roman"/>
                        </a:rPr>
                        <a:t>Altre violazioni</a:t>
                      </a:r>
                      <a:endParaRPr lang="it-IT" sz="2400" dirty="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dirty="0">
                          <a:effectLst/>
                          <a:latin typeface="Calibri"/>
                          <a:ea typeface="Times New Roman"/>
                          <a:cs typeface="Times New Roman"/>
                        </a:rPr>
                        <a:t> </a:t>
                      </a:r>
                      <a:endParaRPr lang="it-IT" sz="2400" dirty="0">
                        <a:effectLst/>
                        <a:latin typeface="Calibri"/>
                        <a:ea typeface="Calibri"/>
                        <a:cs typeface="Times New Roman"/>
                      </a:endParaRPr>
                    </a:p>
                  </a:txBody>
                  <a:tcPr marL="68580" marR="68580" marT="0" marB="0"/>
                </a:tc>
                <a:tc>
                  <a:txBody>
                    <a:bodyPr/>
                    <a:lstStyle/>
                    <a:p>
                      <a:pPr algn="r">
                        <a:lnSpc>
                          <a:spcPct val="115000"/>
                        </a:lnSpc>
                        <a:spcAft>
                          <a:spcPts val="1000"/>
                        </a:spcAft>
                      </a:pPr>
                      <a:r>
                        <a:rPr lang="it-IT" sz="2400" b="1" dirty="0">
                          <a:effectLst/>
                          <a:latin typeface="Calibri"/>
                          <a:ea typeface="Times New Roman"/>
                          <a:cs typeface="Times New Roman"/>
                        </a:rPr>
                        <a:t>19</a:t>
                      </a:r>
                      <a:endParaRPr lang="it-IT" sz="24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4149672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6517" y="572646"/>
            <a:ext cx="11191741" cy="5047536"/>
          </a:xfrm>
          <a:prstGeom prst="rect">
            <a:avLst/>
          </a:prstGeom>
        </p:spPr>
        <p:txBody>
          <a:bodyPr wrap="square">
            <a:spAutoFit/>
          </a:bodyPr>
          <a:lstStyle/>
          <a:p>
            <a:pPr marL="457200" algn="ctr">
              <a:spcBef>
                <a:spcPts val="1200"/>
              </a:spcBef>
              <a:spcAft>
                <a:spcPts val="0"/>
              </a:spcAft>
            </a:pP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RICHIESTE DI INTERVENTO </a:t>
            </a:r>
            <a:endParaRPr lang="it-IT"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spcBef>
                <a:spcPts val="1200"/>
              </a:spcBef>
              <a:spcAft>
                <a:spcPts val="0"/>
              </a:spcAft>
            </a:pPr>
            <a:r>
              <a:rPr lang="it-IT" sz="2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Sono pervenute allo sportello turno del Servizio Ispettivo le seguenti </a:t>
            </a:r>
            <a:r>
              <a:rPr lang="it-IT" sz="2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denunce da parti di lavoratori:</a:t>
            </a: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algn="ctr">
              <a:spcBef>
                <a:spcPts val="1200"/>
              </a:spcBef>
              <a:spcAft>
                <a:spcPts val="0"/>
              </a:spcAft>
            </a:pP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n. 163 </a:t>
            </a:r>
          </a:p>
          <a:p>
            <a:pPr marL="457200" algn="ctr">
              <a:spcBef>
                <a:spcPts val="1200"/>
              </a:spcBef>
              <a:spcAft>
                <a:spcPts val="0"/>
              </a:spcAft>
            </a:pPr>
            <a:endParaRPr lang="it-IT" sz="2800" b="1" dirty="0">
              <a:latin typeface="Calibri" panose="020F0502020204030204" pitchFamily="34" charset="0"/>
              <a:ea typeface="Calibri" panose="020F0502020204030204" pitchFamily="34" charset="0"/>
              <a:cs typeface="Times New Roman" panose="02020603050405020304" pitchFamily="18" charset="0"/>
            </a:endParaRPr>
          </a:p>
          <a:p>
            <a:pPr marL="457200" algn="ctr">
              <a:spcBef>
                <a:spcPts val="1200"/>
              </a:spcBef>
              <a:spcAft>
                <a:spcPts val="0"/>
              </a:spcAft>
            </a:pP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CONCILIAZIONI MONOCRATICHE</a:t>
            </a:r>
            <a:endParaRPr lang="it-IT"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spcBef>
                <a:spcPts val="1200"/>
              </a:spcBef>
              <a:spcAft>
                <a:spcPts val="0"/>
              </a:spcAft>
            </a:pP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Per </a:t>
            </a: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n. 129</a:t>
            </a: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 di tali denunce è stata </a:t>
            </a: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tentata la conciliazioni monocratica</a:t>
            </a: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algn="just">
              <a:spcBef>
                <a:spcPts val="1200"/>
              </a:spcBef>
              <a:spcAft>
                <a:spcPts val="0"/>
              </a:spcAft>
            </a:pP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n. 111</a:t>
            </a: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 sono state </a:t>
            </a: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effettivamente esperite</a:t>
            </a: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 (parti presenti) </a:t>
            </a:r>
          </a:p>
          <a:p>
            <a:pPr marL="457200" algn="just">
              <a:spcBef>
                <a:spcPts val="1200"/>
              </a:spcBef>
              <a:spcAft>
                <a:spcPts val="0"/>
              </a:spcAft>
            </a:pPr>
            <a:r>
              <a:rPr lang="it-IT" sz="2800" b="1" dirty="0" smtClean="0">
                <a:effectLst/>
                <a:latin typeface="Calibri" panose="020F0502020204030204" pitchFamily="34" charset="0"/>
                <a:ea typeface="Calibri" panose="020F0502020204030204" pitchFamily="34" charset="0"/>
                <a:cs typeface="Times New Roman" panose="02020603050405020304" pitchFamily="18" charset="0"/>
              </a:rPr>
              <a:t>n. 49  hanno avuto esito positivo.</a:t>
            </a:r>
            <a:r>
              <a:rPr lang="it-IT" sz="2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38402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6214" y="142267"/>
            <a:ext cx="11487955" cy="7241470"/>
          </a:xfrm>
          <a:prstGeom prst="rect">
            <a:avLst/>
          </a:prstGeom>
        </p:spPr>
        <p:txBody>
          <a:bodyPr wrap="square">
            <a:spAutoFit/>
          </a:bodyPr>
          <a:lstStyle/>
          <a:p>
            <a:pPr algn="ctr">
              <a:lnSpc>
                <a:spcPct val="115000"/>
              </a:lnSpc>
              <a:spcAft>
                <a:spcPts val="1000"/>
              </a:spcAft>
            </a:pPr>
            <a:r>
              <a:rPr lang="it-IT" sz="2800" b="1" dirty="0">
                <a:latin typeface="Tahoma" panose="020B0604030504040204" pitchFamily="34" charset="0"/>
                <a:ea typeface="Calibri" panose="020F0502020204030204" pitchFamily="34" charset="0"/>
                <a:cs typeface="Times New Roman" panose="02020603050405020304" pitchFamily="18" charset="0"/>
              </a:rPr>
              <a:t>Dati attività Area Legale, Contenzioso e Politiche del Lavoro – anno 2017 </a:t>
            </a:r>
          </a:p>
          <a:p>
            <a:pPr algn="ctr">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Nel corso dell’anno solare 2017 la Commissione appositamente istituita presso l’Ispettorato Territoriale del Lavoro ha concluso l’esame delle istanze della 8° procedura di “salvaguardia”.</a:t>
            </a:r>
          </a:p>
          <a:p>
            <a:pPr algn="ctr">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In tutto, sono state esaminate </a:t>
            </a:r>
            <a:r>
              <a:rPr lang="it-IT" b="1" dirty="0">
                <a:latin typeface="Tahoma" panose="020B0604030504040204" pitchFamily="34" charset="0"/>
                <a:ea typeface="Calibri" panose="020F0502020204030204" pitchFamily="34" charset="0"/>
                <a:cs typeface="Times New Roman" panose="02020603050405020304" pitchFamily="18" charset="0"/>
              </a:rPr>
              <a:t>83</a:t>
            </a:r>
            <a:r>
              <a:rPr lang="it-IT" dirty="0">
                <a:latin typeface="Tahoma" panose="020B0604030504040204" pitchFamily="34" charset="0"/>
                <a:ea typeface="Calibri" panose="020F0502020204030204" pitchFamily="34" charset="0"/>
                <a:cs typeface="Times New Roman" panose="02020603050405020304" pitchFamily="18" charset="0"/>
              </a:rPr>
              <a:t> pratiche (mentre nella 7° salvaguardia, conclusasi nel 2016, le domande erano state </a:t>
            </a:r>
            <a:r>
              <a:rPr lang="it-IT" b="1" dirty="0">
                <a:latin typeface="Tahoma" panose="020B0604030504040204" pitchFamily="34" charset="0"/>
                <a:ea typeface="Calibri" panose="020F0502020204030204" pitchFamily="34" charset="0"/>
                <a:cs typeface="Times New Roman" panose="02020603050405020304" pitchFamily="18" charset="0"/>
              </a:rPr>
              <a:t>61</a:t>
            </a:r>
            <a:r>
              <a:rPr lang="it-IT" dirty="0">
                <a:latin typeface="Tahoma" panose="020B0604030504040204" pitchFamily="34" charset="0"/>
                <a:ea typeface="Calibri" panose="020F0502020204030204" pitchFamily="34" charset="0"/>
                <a:cs typeface="Times New Roman" panose="02020603050405020304" pitchFamily="18" charset="0"/>
              </a:rPr>
              <a:t>), equivalenti ad altrettante posizioni: di queste istanze, </a:t>
            </a:r>
            <a:r>
              <a:rPr lang="it-IT" b="1" dirty="0">
                <a:latin typeface="Tahoma" panose="020B0604030504040204" pitchFamily="34" charset="0"/>
                <a:ea typeface="Calibri" panose="020F0502020204030204" pitchFamily="34" charset="0"/>
                <a:cs typeface="Times New Roman" panose="02020603050405020304" pitchFamily="18" charset="0"/>
              </a:rPr>
              <a:t>54</a:t>
            </a:r>
            <a:r>
              <a:rPr lang="it-IT" dirty="0">
                <a:latin typeface="Tahoma" panose="020B0604030504040204" pitchFamily="34" charset="0"/>
                <a:ea typeface="Calibri" panose="020F0502020204030204" pitchFamily="34" charset="0"/>
                <a:cs typeface="Times New Roman" panose="02020603050405020304" pitchFamily="18" charset="0"/>
              </a:rPr>
              <a:t> sono state accolte e </a:t>
            </a:r>
            <a:r>
              <a:rPr lang="it-IT" b="1" dirty="0">
                <a:latin typeface="Tahoma" panose="020B0604030504040204" pitchFamily="34" charset="0"/>
                <a:ea typeface="Calibri" panose="020F0502020204030204" pitchFamily="34" charset="0"/>
                <a:cs typeface="Times New Roman" panose="02020603050405020304" pitchFamily="18" charset="0"/>
              </a:rPr>
              <a:t>29</a:t>
            </a:r>
            <a:r>
              <a:rPr lang="it-IT" dirty="0">
                <a:latin typeface="Tahoma" panose="020B0604030504040204" pitchFamily="34" charset="0"/>
                <a:ea typeface="Calibri" panose="020F0502020204030204" pitchFamily="34" charset="0"/>
                <a:cs typeface="Times New Roman" panose="02020603050405020304" pitchFamily="18" charset="0"/>
              </a:rPr>
              <a:t> rigettate, senza opposizioni.</a:t>
            </a:r>
          </a:p>
          <a:p>
            <a:pPr algn="ctr">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Una delle più importanti attività dell’Area è la trattazione dei tentativi di conciliazione facoltativi ai sensi dell’art. 410 </a:t>
            </a:r>
            <a:r>
              <a:rPr lang="it-IT" dirty="0" err="1">
                <a:latin typeface="Tahoma" panose="020B0604030504040204" pitchFamily="34" charset="0"/>
                <a:ea typeface="Calibri" panose="020F0502020204030204" pitchFamily="34" charset="0"/>
                <a:cs typeface="Times New Roman" panose="02020603050405020304" pitchFamily="18" charset="0"/>
              </a:rPr>
              <a:t>c.p.c.</a:t>
            </a:r>
            <a:r>
              <a:rPr lang="it-IT" dirty="0">
                <a:latin typeface="Tahoma" panose="020B0604030504040204" pitchFamily="34" charset="0"/>
                <a:ea typeface="Calibri" panose="020F0502020204030204" pitchFamily="34" charset="0"/>
                <a:cs typeface="Times New Roman" panose="02020603050405020304" pitchFamily="18" charset="0"/>
              </a:rPr>
              <a:t> e delle procedure obbligatorie previste dall’art. 7 della Legge 604/66 in tema di licenziamenti individuali per giustificato motivo oggettivo nelle aziende al di sopra dei 15 dipendenti: nell’arco dell’intero anno solare sono stati attivati e trattati complessivamente </a:t>
            </a:r>
            <a:r>
              <a:rPr lang="it-IT" b="1" dirty="0">
                <a:latin typeface="Tahoma" panose="020B0604030504040204" pitchFamily="34" charset="0"/>
                <a:ea typeface="Calibri" panose="020F0502020204030204" pitchFamily="34" charset="0"/>
                <a:cs typeface="Times New Roman" panose="02020603050405020304" pitchFamily="18" charset="0"/>
              </a:rPr>
              <a:t>312</a:t>
            </a:r>
            <a:r>
              <a:rPr lang="it-IT" dirty="0">
                <a:latin typeface="Tahoma" panose="020B0604030504040204" pitchFamily="34" charset="0"/>
                <a:ea typeface="Calibri" panose="020F0502020204030204" pitchFamily="34" charset="0"/>
                <a:cs typeface="Times New Roman" panose="02020603050405020304" pitchFamily="18" charset="0"/>
              </a:rPr>
              <a:t> tentativi di conciliazione (in significativo aumento, rispetto ai </a:t>
            </a:r>
            <a:r>
              <a:rPr lang="it-IT" b="1" dirty="0">
                <a:latin typeface="Tahoma" panose="020B0604030504040204" pitchFamily="34" charset="0"/>
                <a:ea typeface="Calibri" panose="020F0502020204030204" pitchFamily="34" charset="0"/>
                <a:cs typeface="Times New Roman" panose="02020603050405020304" pitchFamily="18" charset="0"/>
              </a:rPr>
              <a:t>231</a:t>
            </a:r>
            <a:r>
              <a:rPr lang="it-IT" dirty="0">
                <a:latin typeface="Tahoma" panose="020B0604030504040204" pitchFamily="34" charset="0"/>
                <a:ea typeface="Calibri" panose="020F0502020204030204" pitchFamily="34" charset="0"/>
                <a:cs typeface="Times New Roman" panose="02020603050405020304" pitchFamily="18" charset="0"/>
              </a:rPr>
              <a:t> del 2016), mentre </a:t>
            </a:r>
            <a:r>
              <a:rPr lang="it-IT" b="1" dirty="0">
                <a:latin typeface="Tahoma" panose="020B0604030504040204" pitchFamily="34" charset="0"/>
                <a:ea typeface="Calibri" panose="020F0502020204030204" pitchFamily="34" charset="0"/>
                <a:cs typeface="Times New Roman" panose="02020603050405020304" pitchFamily="18" charset="0"/>
              </a:rPr>
              <a:t>11</a:t>
            </a:r>
            <a:r>
              <a:rPr lang="it-IT" dirty="0">
                <a:latin typeface="Tahoma" panose="020B0604030504040204" pitchFamily="34" charset="0"/>
                <a:ea typeface="Calibri" panose="020F0502020204030204" pitchFamily="34" charset="0"/>
                <a:cs typeface="Times New Roman" panose="02020603050405020304" pitchFamily="18" charset="0"/>
              </a:rPr>
              <a:t> sono stati abbandonati dopo la presentazione della relativa istanza. I </a:t>
            </a:r>
            <a:r>
              <a:rPr lang="it-IT" b="1" dirty="0">
                <a:latin typeface="Tahoma" panose="020B0604030504040204" pitchFamily="34" charset="0"/>
                <a:ea typeface="Calibri" panose="020F0502020204030204" pitchFamily="34" charset="0"/>
                <a:cs typeface="Times New Roman" panose="02020603050405020304" pitchFamily="18" charset="0"/>
              </a:rPr>
              <a:t>312</a:t>
            </a:r>
            <a:r>
              <a:rPr lang="it-IT" dirty="0">
                <a:latin typeface="Tahoma" panose="020B0604030504040204" pitchFamily="34" charset="0"/>
                <a:ea typeface="Calibri" panose="020F0502020204030204" pitchFamily="34" charset="0"/>
                <a:cs typeface="Times New Roman" panose="02020603050405020304" pitchFamily="18" charset="0"/>
              </a:rPr>
              <a:t> procedimenti di conciliazione collegiale trattati si sono così conclusi:</a:t>
            </a:r>
          </a:p>
          <a:p>
            <a:pPr algn="ctr">
              <a:lnSpc>
                <a:spcPct val="115000"/>
              </a:lnSpc>
              <a:spcAft>
                <a:spcPts val="1000"/>
              </a:spcAft>
            </a:pPr>
            <a:r>
              <a:rPr lang="it-IT" b="1" dirty="0">
                <a:latin typeface="Tahoma" panose="020B0604030504040204" pitchFamily="34" charset="0"/>
                <a:ea typeface="Calibri" panose="020F0502020204030204" pitchFamily="34" charset="0"/>
                <a:cs typeface="Times New Roman" panose="02020603050405020304" pitchFamily="18" charset="0"/>
              </a:rPr>
              <a:t>254</a:t>
            </a:r>
            <a:r>
              <a:rPr lang="it-IT" dirty="0">
                <a:latin typeface="Tahoma" panose="020B0604030504040204" pitchFamily="34" charset="0"/>
                <a:ea typeface="Calibri" panose="020F0502020204030204" pitchFamily="34" charset="0"/>
                <a:cs typeface="Times New Roman" panose="02020603050405020304" pitchFamily="18" charset="0"/>
              </a:rPr>
              <a:t> definiti con verbale di conciliazione;</a:t>
            </a:r>
          </a:p>
          <a:p>
            <a:pPr algn="ctr">
              <a:lnSpc>
                <a:spcPct val="115000"/>
              </a:lnSpc>
              <a:spcAft>
                <a:spcPts val="1000"/>
              </a:spcAft>
            </a:pPr>
            <a:r>
              <a:rPr lang="it-IT" b="1" dirty="0">
                <a:latin typeface="Tahoma" panose="020B0604030504040204" pitchFamily="34" charset="0"/>
                <a:ea typeface="Calibri" panose="020F0502020204030204" pitchFamily="34" charset="0"/>
                <a:cs typeface="Times New Roman" panose="02020603050405020304" pitchFamily="18" charset="0"/>
              </a:rPr>
              <a:t>30</a:t>
            </a:r>
            <a:r>
              <a:rPr lang="it-IT" dirty="0">
                <a:latin typeface="Tahoma" panose="020B0604030504040204" pitchFamily="34" charset="0"/>
                <a:ea typeface="Calibri" panose="020F0502020204030204" pitchFamily="34" charset="0"/>
                <a:cs typeface="Times New Roman" panose="02020603050405020304" pitchFamily="18" charset="0"/>
              </a:rPr>
              <a:t> definiti con un verbale di mancato accordo;</a:t>
            </a:r>
          </a:p>
          <a:p>
            <a:pPr algn="ctr">
              <a:lnSpc>
                <a:spcPct val="115000"/>
              </a:lnSpc>
              <a:spcAft>
                <a:spcPts val="1000"/>
              </a:spcAft>
            </a:pPr>
            <a:r>
              <a:rPr lang="it-IT" b="1" dirty="0">
                <a:latin typeface="Tahoma" panose="020B0604030504040204" pitchFamily="34" charset="0"/>
                <a:ea typeface="Calibri" panose="020F0502020204030204" pitchFamily="34" charset="0"/>
                <a:cs typeface="Times New Roman" panose="02020603050405020304" pitchFamily="18" charset="0"/>
              </a:rPr>
              <a:t>12</a:t>
            </a:r>
            <a:r>
              <a:rPr lang="it-IT" dirty="0">
                <a:latin typeface="Tahoma" panose="020B0604030504040204" pitchFamily="34" charset="0"/>
                <a:ea typeface="Calibri" panose="020F0502020204030204" pitchFamily="34" charset="0"/>
                <a:cs typeface="Times New Roman" panose="02020603050405020304" pitchFamily="18" charset="0"/>
              </a:rPr>
              <a:t> conclusi con verbali di mancata presenza delle parti;</a:t>
            </a:r>
          </a:p>
          <a:p>
            <a:pPr algn="ctr">
              <a:lnSpc>
                <a:spcPct val="115000"/>
              </a:lnSpc>
              <a:spcAft>
                <a:spcPts val="1000"/>
              </a:spcAft>
            </a:pPr>
            <a:r>
              <a:rPr lang="it-IT" b="1" dirty="0">
                <a:latin typeface="Tahoma" panose="020B0604030504040204" pitchFamily="34" charset="0"/>
                <a:ea typeface="Calibri" panose="020F0502020204030204" pitchFamily="34" charset="0"/>
                <a:cs typeface="Times New Roman" panose="02020603050405020304" pitchFamily="18" charset="0"/>
              </a:rPr>
              <a:t>16</a:t>
            </a:r>
            <a:r>
              <a:rPr lang="it-IT" dirty="0">
                <a:latin typeface="Tahoma" panose="020B0604030504040204" pitchFamily="34" charset="0"/>
                <a:ea typeface="Calibri" panose="020F0502020204030204" pitchFamily="34" charset="0"/>
                <a:cs typeface="Times New Roman" panose="02020603050405020304" pitchFamily="18" charset="0"/>
              </a:rPr>
              <a:t> risultavano ancora in corso al 31/12/2017.</a:t>
            </a:r>
          </a:p>
          <a:p>
            <a:pPr algn="just">
              <a:lnSpc>
                <a:spcPct val="115000"/>
              </a:lnSpc>
              <a:spcAft>
                <a:spcPts val="1000"/>
              </a:spcAft>
            </a:pPr>
            <a:r>
              <a:rPr lang="it-IT" sz="2000" dirty="0" smtClean="0">
                <a:effectLst/>
                <a:latin typeface="Tahoma" panose="020B0604030504040204" pitchFamily="34" charset="0"/>
                <a:ea typeface="Calibri" panose="020F0502020204030204" pitchFamily="34" charset="0"/>
                <a:cs typeface="Times New Roman" panose="02020603050405020304" pitchFamily="18" charset="0"/>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34277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3639" y="502276"/>
            <a:ext cx="11281893" cy="5032788"/>
          </a:xfrm>
          <a:prstGeom prst="rect">
            <a:avLst/>
          </a:prstGeom>
        </p:spPr>
        <p:txBody>
          <a:bodyPr wrap="square">
            <a:spAutoFit/>
          </a:bodyPr>
          <a:lstStyle/>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Presso la segreteria della Commissione di Conciliazione sono anche depositate le richieste di costituzione dei collegi di conciliazione ed arbitrato ex art. 7 della Legge n. 300/1970; nel corso del 2017 sono stati adottati </a:t>
            </a:r>
            <a:r>
              <a:rPr lang="it-IT" b="1" dirty="0">
                <a:latin typeface="Tahoma" panose="020B0604030504040204" pitchFamily="34" charset="0"/>
                <a:ea typeface="Calibri" panose="020F0502020204030204" pitchFamily="34" charset="0"/>
                <a:cs typeface="Times New Roman" panose="02020603050405020304" pitchFamily="18" charset="0"/>
              </a:rPr>
              <a:t>24</a:t>
            </a:r>
            <a:r>
              <a:rPr lang="it-IT" dirty="0">
                <a:latin typeface="Tahoma" panose="020B0604030504040204" pitchFamily="34" charset="0"/>
                <a:ea typeface="Calibri" panose="020F0502020204030204" pitchFamily="34" charset="0"/>
                <a:cs typeface="Times New Roman" panose="02020603050405020304" pitchFamily="18" charset="0"/>
              </a:rPr>
              <a:t> Decreti Direttoriali di costituzione del Collegio, a fronte dei </a:t>
            </a:r>
            <a:r>
              <a:rPr lang="it-IT" b="1" dirty="0">
                <a:latin typeface="Tahoma" panose="020B0604030504040204" pitchFamily="34" charset="0"/>
                <a:ea typeface="Calibri" panose="020F0502020204030204" pitchFamily="34" charset="0"/>
                <a:cs typeface="Times New Roman" panose="02020603050405020304" pitchFamily="18" charset="0"/>
              </a:rPr>
              <a:t>30</a:t>
            </a:r>
            <a:r>
              <a:rPr lang="it-IT" dirty="0">
                <a:latin typeface="Tahoma" panose="020B0604030504040204" pitchFamily="34" charset="0"/>
                <a:ea typeface="Calibri" panose="020F0502020204030204" pitchFamily="34" charset="0"/>
                <a:cs typeface="Times New Roman" panose="02020603050405020304" pitchFamily="18" charset="0"/>
              </a:rPr>
              <a:t> Decreti adottati nel 2016.</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 verbali di conciliazione redatti in sede sindacale depositati presso </a:t>
            </a:r>
            <a:r>
              <a:rPr lang="it-IT" dirty="0" smtClean="0">
                <a:latin typeface="Tahoma" panose="020B0604030504040204" pitchFamily="34" charset="0"/>
                <a:ea typeface="Calibri" panose="020F0502020204030204" pitchFamily="34" charset="0"/>
                <a:cs typeface="Times New Roman" panose="02020603050405020304" pitchFamily="18" charset="0"/>
              </a:rPr>
              <a:t>l’Ispettorato </a:t>
            </a:r>
            <a:r>
              <a:rPr lang="it-IT" dirty="0">
                <a:latin typeface="Tahoma" panose="020B0604030504040204" pitchFamily="34" charset="0"/>
                <a:ea typeface="Calibri" panose="020F0502020204030204" pitchFamily="34" charset="0"/>
                <a:cs typeface="Times New Roman" panose="02020603050405020304" pitchFamily="18" charset="0"/>
              </a:rPr>
              <a:t>Territoriale </a:t>
            </a:r>
            <a:r>
              <a:rPr lang="it-IT">
                <a:latin typeface="Tahoma" panose="020B0604030504040204" pitchFamily="34" charset="0"/>
                <a:ea typeface="Calibri" panose="020F0502020204030204" pitchFamily="34" charset="0"/>
                <a:cs typeface="Times New Roman" panose="02020603050405020304" pitchFamily="18" charset="0"/>
              </a:rPr>
              <a:t>di </a:t>
            </a:r>
            <a:r>
              <a:rPr lang="it-IT" smtClean="0">
                <a:latin typeface="Tahoma" panose="020B0604030504040204" pitchFamily="34" charset="0"/>
                <a:ea typeface="Calibri" panose="020F0502020204030204" pitchFamily="34" charset="0"/>
                <a:cs typeface="Times New Roman" panose="02020603050405020304" pitchFamily="18" charset="0"/>
              </a:rPr>
              <a:t>Piacenza nell’anno </a:t>
            </a:r>
            <a:r>
              <a:rPr lang="it-IT" dirty="0">
                <a:latin typeface="Tahoma" panose="020B0604030504040204" pitchFamily="34" charset="0"/>
                <a:ea typeface="Calibri" panose="020F0502020204030204" pitchFamily="34" charset="0"/>
                <a:cs typeface="Times New Roman" panose="02020603050405020304" pitchFamily="18" charset="0"/>
              </a:rPr>
              <a:t>ammontano invece a </a:t>
            </a:r>
            <a:r>
              <a:rPr lang="it-IT" b="1" dirty="0">
                <a:latin typeface="Tahoma" panose="020B0604030504040204" pitchFamily="34" charset="0"/>
                <a:ea typeface="Calibri" panose="020F0502020204030204" pitchFamily="34" charset="0"/>
                <a:cs typeface="Times New Roman" panose="02020603050405020304" pitchFamily="18" charset="0"/>
              </a:rPr>
              <a:t>210</a:t>
            </a:r>
            <a:r>
              <a:rPr lang="it-IT" dirty="0">
                <a:latin typeface="Tahoma" panose="020B0604030504040204" pitchFamily="34" charset="0"/>
                <a:ea typeface="Calibri" panose="020F0502020204030204" pitchFamily="34" charset="0"/>
                <a:cs typeface="Times New Roman" panose="02020603050405020304" pitchFamily="18" charset="0"/>
              </a:rPr>
              <a:t>.</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 provvedimenti di accoglimento di astensione anticipata dal lavoro o di prolungamento della astensione obbligatoria per le lavoratrici madri complessivamente adottati sono risultati </a:t>
            </a:r>
            <a:r>
              <a:rPr lang="it-IT" b="1" dirty="0">
                <a:latin typeface="Tahoma" panose="020B0604030504040204" pitchFamily="34" charset="0"/>
                <a:ea typeface="Calibri" panose="020F0502020204030204" pitchFamily="34" charset="0"/>
                <a:cs typeface="Times New Roman" panose="02020603050405020304" pitchFamily="18" charset="0"/>
              </a:rPr>
              <a:t>424</a:t>
            </a:r>
            <a:r>
              <a:rPr lang="it-IT" dirty="0">
                <a:latin typeface="Tahoma" panose="020B0604030504040204" pitchFamily="34" charset="0"/>
                <a:ea typeface="Calibri" panose="020F0502020204030204" pitchFamily="34" charset="0"/>
                <a:cs typeface="Times New Roman" panose="02020603050405020304" pitchFamily="18" charset="0"/>
              </a:rPr>
              <a:t> (a fronte dei </a:t>
            </a:r>
            <a:r>
              <a:rPr lang="it-IT" b="1" dirty="0">
                <a:latin typeface="Tahoma" panose="020B0604030504040204" pitchFamily="34" charset="0"/>
                <a:ea typeface="Calibri" panose="020F0502020204030204" pitchFamily="34" charset="0"/>
                <a:cs typeface="Times New Roman" panose="02020603050405020304" pitchFamily="18" charset="0"/>
              </a:rPr>
              <a:t>470</a:t>
            </a:r>
            <a:r>
              <a:rPr lang="it-IT" dirty="0">
                <a:latin typeface="Tahoma" panose="020B0604030504040204" pitchFamily="34" charset="0"/>
                <a:ea typeface="Calibri" panose="020F0502020204030204" pitchFamily="34" charset="0"/>
                <a:cs typeface="Times New Roman" panose="02020603050405020304" pitchFamily="18" charset="0"/>
              </a:rPr>
              <a:t> del 2016); i provvedimenti di rigetto sono stati </a:t>
            </a:r>
            <a:r>
              <a:rPr lang="it-IT" b="1" dirty="0">
                <a:latin typeface="Tahoma" panose="020B0604030504040204" pitchFamily="34" charset="0"/>
                <a:ea typeface="Calibri" panose="020F0502020204030204" pitchFamily="34" charset="0"/>
                <a:cs typeface="Times New Roman" panose="02020603050405020304" pitchFamily="18" charset="0"/>
              </a:rPr>
              <a:t>29</a:t>
            </a:r>
            <a:r>
              <a:rPr lang="it-IT" dirty="0">
                <a:latin typeface="Tahoma" panose="020B0604030504040204" pitchFamily="34" charset="0"/>
                <a:ea typeface="Calibri" panose="020F0502020204030204" pitchFamily="34" charset="0"/>
                <a:cs typeface="Times New Roman" panose="02020603050405020304" pitchFamily="18" charset="0"/>
              </a:rPr>
              <a:t> (contro i </a:t>
            </a:r>
            <a:r>
              <a:rPr lang="it-IT" b="1" dirty="0">
                <a:latin typeface="Tahoma" panose="020B0604030504040204" pitchFamily="34" charset="0"/>
                <a:ea typeface="Calibri" panose="020F0502020204030204" pitchFamily="34" charset="0"/>
                <a:cs typeface="Times New Roman" panose="02020603050405020304" pitchFamily="18" charset="0"/>
              </a:rPr>
              <a:t>42</a:t>
            </a:r>
            <a:r>
              <a:rPr lang="it-IT" dirty="0">
                <a:latin typeface="Tahoma" panose="020B0604030504040204" pitchFamily="34" charset="0"/>
                <a:ea typeface="Calibri" panose="020F0502020204030204" pitchFamily="34" charset="0"/>
                <a:cs typeface="Times New Roman" panose="02020603050405020304" pitchFamily="18" charset="0"/>
              </a:rPr>
              <a:t> del 2016).</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 provvedimenti di autorizzazione allo svolgimento di attività lavorativa da parte di minori nello spettacolo sono stati pari a </a:t>
            </a:r>
            <a:r>
              <a:rPr lang="it-IT" b="1" dirty="0">
                <a:latin typeface="Tahoma" panose="020B0604030504040204" pitchFamily="34" charset="0"/>
                <a:ea typeface="Calibri" panose="020F0502020204030204" pitchFamily="34" charset="0"/>
                <a:cs typeface="Times New Roman" panose="02020603050405020304" pitchFamily="18" charset="0"/>
              </a:rPr>
              <a:t>5</a:t>
            </a:r>
            <a:r>
              <a:rPr lang="it-IT" dirty="0">
                <a:latin typeface="Tahoma" panose="020B0604030504040204" pitchFamily="34" charset="0"/>
                <a:ea typeface="Calibri" panose="020F0502020204030204" pitchFamily="34" charset="0"/>
                <a:cs typeface="Times New Roman" panose="02020603050405020304" pitchFamily="18" charset="0"/>
              </a:rPr>
              <a:t> (a fronte dei </a:t>
            </a:r>
            <a:r>
              <a:rPr lang="it-IT" b="1" dirty="0">
                <a:latin typeface="Tahoma" panose="020B0604030504040204" pitchFamily="34" charset="0"/>
                <a:ea typeface="Calibri" panose="020F0502020204030204" pitchFamily="34" charset="0"/>
                <a:cs typeface="Times New Roman" panose="02020603050405020304" pitchFamily="18" charset="0"/>
              </a:rPr>
              <a:t>9</a:t>
            </a:r>
            <a:r>
              <a:rPr lang="it-IT" dirty="0">
                <a:latin typeface="Tahoma" panose="020B0604030504040204" pitchFamily="34" charset="0"/>
                <a:ea typeface="Calibri" panose="020F0502020204030204" pitchFamily="34" charset="0"/>
                <a:cs typeface="Times New Roman" panose="02020603050405020304" pitchFamily="18" charset="0"/>
              </a:rPr>
              <a:t> del 2016).</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Nel corso del 2017, sono state inoltre convalidate </a:t>
            </a:r>
            <a:r>
              <a:rPr lang="it-IT" b="1" dirty="0">
                <a:latin typeface="Tahoma" panose="020B0604030504040204" pitchFamily="34" charset="0"/>
                <a:ea typeface="Calibri" panose="020F0502020204030204" pitchFamily="34" charset="0"/>
                <a:cs typeface="Times New Roman" panose="02020603050405020304" pitchFamily="18" charset="0"/>
              </a:rPr>
              <a:t>279</a:t>
            </a:r>
            <a:r>
              <a:rPr lang="it-IT" dirty="0">
                <a:latin typeface="Tahoma" panose="020B0604030504040204" pitchFamily="34" charset="0"/>
                <a:ea typeface="Calibri" panose="020F0502020204030204" pitchFamily="34" charset="0"/>
                <a:cs typeface="Times New Roman" panose="02020603050405020304" pitchFamily="18" charset="0"/>
              </a:rPr>
              <a:t> dimissioni di lavoratori padri e di lavoratrici madri con figli di età inferiore ai tre anni (a fronte dei </a:t>
            </a:r>
            <a:r>
              <a:rPr lang="it-IT" b="1" dirty="0">
                <a:latin typeface="Tahoma" panose="020B0604030504040204" pitchFamily="34" charset="0"/>
                <a:ea typeface="Calibri" panose="020F0502020204030204" pitchFamily="34" charset="0"/>
                <a:cs typeface="Times New Roman" panose="02020603050405020304" pitchFamily="18" charset="0"/>
              </a:rPr>
              <a:t>251</a:t>
            </a:r>
            <a:r>
              <a:rPr lang="it-IT" dirty="0">
                <a:latin typeface="Tahoma" panose="020B0604030504040204" pitchFamily="34" charset="0"/>
                <a:ea typeface="Calibri" panose="020F0502020204030204" pitchFamily="34" charset="0"/>
                <a:cs typeface="Times New Roman" panose="02020603050405020304" pitchFamily="18" charset="0"/>
              </a:rPr>
              <a:t> del 2016); sono state infine ricevute </a:t>
            </a:r>
            <a:r>
              <a:rPr lang="it-IT" b="1" dirty="0">
                <a:latin typeface="Tahoma" panose="020B0604030504040204" pitchFamily="34" charset="0"/>
                <a:ea typeface="Calibri" panose="020F0502020204030204" pitchFamily="34" charset="0"/>
                <a:cs typeface="Times New Roman" panose="02020603050405020304" pitchFamily="18" charset="0"/>
              </a:rPr>
              <a:t>346</a:t>
            </a:r>
            <a:r>
              <a:rPr lang="it-IT" dirty="0">
                <a:latin typeface="Tahoma" panose="020B0604030504040204" pitchFamily="34" charset="0"/>
                <a:ea typeface="Calibri" panose="020F0502020204030204" pitchFamily="34" charset="0"/>
                <a:cs typeface="Times New Roman" panose="02020603050405020304" pitchFamily="18" charset="0"/>
              </a:rPr>
              <a:t> dichiarazioni di dimissioni «ordinarie» on line da parte di lavoratrici e lavoratori presentatisi personalmente presso la sede dell’Ispettorato Territoriale.</a:t>
            </a:r>
          </a:p>
        </p:txBody>
      </p:sp>
    </p:spTree>
    <p:extLst>
      <p:ext uri="{BB962C8B-B14F-4D97-AF65-F5344CB8AC3E}">
        <p14:creationId xmlns:p14="http://schemas.microsoft.com/office/powerpoint/2010/main" xmlns="" val="939000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73487" y="425003"/>
            <a:ext cx="11423561" cy="6343275"/>
          </a:xfrm>
          <a:prstGeom prst="rect">
            <a:avLst/>
          </a:prstGeom>
        </p:spPr>
        <p:txBody>
          <a:bodyPr wrap="square">
            <a:spAutoFit/>
          </a:bodyPr>
          <a:lstStyle/>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Presso l’Ufficio Relazioni con il Pubblico dell’Ispettorato Territoriale di Piacenza, nel corso del 2017 sono state presentate </a:t>
            </a:r>
            <a:r>
              <a:rPr lang="it-IT" b="1" dirty="0">
                <a:latin typeface="Tahoma" panose="020B0604030504040204" pitchFamily="34" charset="0"/>
                <a:ea typeface="Calibri" panose="020F0502020204030204" pitchFamily="34" charset="0"/>
                <a:cs typeface="Times New Roman" panose="02020603050405020304" pitchFamily="18" charset="0"/>
              </a:rPr>
              <a:t>56</a:t>
            </a:r>
            <a:r>
              <a:rPr lang="it-IT" dirty="0">
                <a:latin typeface="Tahoma" panose="020B0604030504040204" pitchFamily="34" charset="0"/>
                <a:ea typeface="Calibri" panose="020F0502020204030204" pitchFamily="34" charset="0"/>
                <a:cs typeface="Times New Roman" panose="02020603050405020304" pitchFamily="18" charset="0"/>
              </a:rPr>
              <a:t> richieste di accesso agli atti ed ai documenti amministrativi (contro le </a:t>
            </a:r>
            <a:r>
              <a:rPr lang="it-IT" b="1" dirty="0">
                <a:latin typeface="Tahoma" panose="020B0604030504040204" pitchFamily="34" charset="0"/>
                <a:ea typeface="Calibri" panose="020F0502020204030204" pitchFamily="34" charset="0"/>
                <a:cs typeface="Times New Roman" panose="02020603050405020304" pitchFamily="18" charset="0"/>
              </a:rPr>
              <a:t>51 </a:t>
            </a:r>
            <a:r>
              <a:rPr lang="it-IT" dirty="0">
                <a:latin typeface="Tahoma" panose="020B0604030504040204" pitchFamily="34" charset="0"/>
                <a:ea typeface="Calibri" panose="020F0502020204030204" pitchFamily="34" charset="0"/>
                <a:cs typeface="Times New Roman" panose="02020603050405020304" pitchFamily="18" charset="0"/>
              </a:rPr>
              <a:t>dell’anno 2016), mentre in </a:t>
            </a:r>
            <a:r>
              <a:rPr lang="it-IT" b="1" dirty="0">
                <a:latin typeface="Tahoma" panose="020B0604030504040204" pitchFamily="34" charset="0"/>
                <a:ea typeface="Calibri" panose="020F0502020204030204" pitchFamily="34" charset="0"/>
                <a:cs typeface="Times New Roman" panose="02020603050405020304" pitchFamily="18" charset="0"/>
              </a:rPr>
              <a:t>224</a:t>
            </a:r>
            <a:r>
              <a:rPr lang="it-IT" dirty="0">
                <a:latin typeface="Tahoma" panose="020B0604030504040204" pitchFamily="34" charset="0"/>
                <a:ea typeface="Calibri" panose="020F0502020204030204" pitchFamily="34" charset="0"/>
                <a:cs typeface="Times New Roman" panose="02020603050405020304" pitchFamily="18" charset="0"/>
              </a:rPr>
              <a:t> casi l’Ufficio ha evaso richieste di informazione da parte dell’utenza.</a:t>
            </a:r>
          </a:p>
          <a:p>
            <a:pPr indent="228600" algn="just">
              <a:lnSpc>
                <a:spcPct val="115000"/>
              </a:lnSpc>
              <a:spcAft>
                <a:spcPts val="1000"/>
              </a:spcAft>
            </a:pPr>
            <a:endParaRPr lang="it-IT" dirty="0">
              <a:latin typeface="Tahoma" panose="020B0604030504040204" pitchFamily="34" charset="0"/>
              <a:ea typeface="Calibri" panose="020F0502020204030204" pitchFamily="34" charset="0"/>
              <a:cs typeface="Times New Roman" panose="02020603050405020304" pitchFamily="18" charset="0"/>
            </a:endParaRP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L’Ufficio Stranieri ha adottato durante il 2017 n. </a:t>
            </a:r>
            <a:r>
              <a:rPr lang="it-IT" b="1" dirty="0">
                <a:latin typeface="Tahoma" panose="020B0604030504040204" pitchFamily="34" charset="0"/>
                <a:ea typeface="Calibri" panose="020F0502020204030204" pitchFamily="34" charset="0"/>
                <a:cs typeface="Times New Roman" panose="02020603050405020304" pitchFamily="18" charset="0"/>
              </a:rPr>
              <a:t>289</a:t>
            </a:r>
            <a:r>
              <a:rPr lang="it-IT" dirty="0">
                <a:latin typeface="Tahoma" panose="020B0604030504040204" pitchFamily="34" charset="0"/>
                <a:ea typeface="Calibri" panose="020F0502020204030204" pitchFamily="34" charset="0"/>
                <a:cs typeface="Times New Roman" panose="02020603050405020304" pitchFamily="18" charset="0"/>
              </a:rPr>
              <a:t> pareri resi all’interno dei procedimenti amministrativi finalizzati al primo ingresso dei lavoratori non comunitari subordinati impegnati in attività stagionali; in particolare, per </a:t>
            </a:r>
            <a:r>
              <a:rPr lang="it-IT" b="1" dirty="0">
                <a:latin typeface="Tahoma" panose="020B0604030504040204" pitchFamily="34" charset="0"/>
                <a:ea typeface="Calibri" panose="020F0502020204030204" pitchFamily="34" charset="0"/>
                <a:cs typeface="Times New Roman" panose="02020603050405020304" pitchFamily="18" charset="0"/>
              </a:rPr>
              <a:t>169</a:t>
            </a:r>
            <a:r>
              <a:rPr lang="it-IT" dirty="0">
                <a:latin typeface="Tahoma" panose="020B0604030504040204" pitchFamily="34" charset="0"/>
                <a:ea typeface="Calibri" panose="020F0502020204030204" pitchFamily="34" charset="0"/>
                <a:cs typeface="Times New Roman" panose="02020603050405020304" pitchFamily="18" charset="0"/>
              </a:rPr>
              <a:t> posizioni si è adottato parere positivo e per </a:t>
            </a:r>
            <a:r>
              <a:rPr lang="it-IT" b="1" dirty="0">
                <a:latin typeface="Tahoma" panose="020B0604030504040204" pitchFamily="34" charset="0"/>
                <a:ea typeface="Calibri" panose="020F0502020204030204" pitchFamily="34" charset="0"/>
                <a:cs typeface="Times New Roman" panose="02020603050405020304" pitchFamily="18" charset="0"/>
              </a:rPr>
              <a:t>120</a:t>
            </a:r>
            <a:r>
              <a:rPr lang="it-IT" dirty="0">
                <a:latin typeface="Tahoma" panose="020B0604030504040204" pitchFamily="34" charset="0"/>
                <a:ea typeface="Calibri" panose="020F0502020204030204" pitchFamily="34" charset="0"/>
                <a:cs typeface="Times New Roman" panose="02020603050405020304" pitchFamily="18" charset="0"/>
              </a:rPr>
              <a:t> parere negativo.</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In </a:t>
            </a:r>
            <a:r>
              <a:rPr lang="it-IT" b="1" dirty="0">
                <a:latin typeface="Tahoma" panose="020B0604030504040204" pitchFamily="34" charset="0"/>
                <a:ea typeface="Calibri" panose="020F0502020204030204" pitchFamily="34" charset="0"/>
                <a:cs typeface="Times New Roman" panose="02020603050405020304" pitchFamily="18" charset="0"/>
              </a:rPr>
              <a:t>22</a:t>
            </a:r>
            <a:r>
              <a:rPr lang="it-IT" dirty="0">
                <a:latin typeface="Tahoma" panose="020B0604030504040204" pitchFamily="34" charset="0"/>
                <a:ea typeface="Calibri" panose="020F0502020204030204" pitchFamily="34" charset="0"/>
                <a:cs typeface="Times New Roman" panose="02020603050405020304" pitchFamily="18" charset="0"/>
              </a:rPr>
              <a:t> casi si sono concesse proroghe od ulteriori autorizzazioni.</a:t>
            </a:r>
          </a:p>
          <a:p>
            <a:pPr indent="228600" algn="just">
              <a:lnSpc>
                <a:spcPct val="115000"/>
              </a:lnSpc>
              <a:spcAft>
                <a:spcPts val="1000"/>
              </a:spcAft>
            </a:pPr>
            <a:endParaRPr lang="it-IT" dirty="0">
              <a:latin typeface="Tahoma" panose="020B0604030504040204" pitchFamily="34" charset="0"/>
              <a:ea typeface="Calibri" panose="020F0502020204030204" pitchFamily="34" charset="0"/>
              <a:cs typeface="Times New Roman" panose="02020603050405020304" pitchFamily="18" charset="0"/>
            </a:endParaRP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Sono state altresì esaminate </a:t>
            </a:r>
            <a:r>
              <a:rPr lang="it-IT" b="1" dirty="0">
                <a:latin typeface="Tahoma" panose="020B0604030504040204" pitchFamily="34" charset="0"/>
                <a:ea typeface="Calibri" panose="020F0502020204030204" pitchFamily="34" charset="0"/>
                <a:cs typeface="Times New Roman" panose="02020603050405020304" pitchFamily="18" charset="0"/>
              </a:rPr>
              <a:t>136</a:t>
            </a:r>
            <a:r>
              <a:rPr lang="it-IT" dirty="0">
                <a:latin typeface="Tahoma" panose="020B0604030504040204" pitchFamily="34" charset="0"/>
                <a:ea typeface="Calibri" panose="020F0502020204030204" pitchFamily="34" charset="0"/>
                <a:cs typeface="Times New Roman" panose="02020603050405020304" pitchFamily="18" charset="0"/>
              </a:rPr>
              <a:t> richieste di conversione di permessi di soggiorno, di cui </a:t>
            </a:r>
            <a:r>
              <a:rPr lang="it-IT" b="1" dirty="0">
                <a:latin typeface="Tahoma" panose="020B0604030504040204" pitchFamily="34" charset="0"/>
                <a:ea typeface="Calibri" panose="020F0502020204030204" pitchFamily="34" charset="0"/>
                <a:cs typeface="Times New Roman" panose="02020603050405020304" pitchFamily="18" charset="0"/>
              </a:rPr>
              <a:t>107</a:t>
            </a:r>
            <a:r>
              <a:rPr lang="it-IT" dirty="0">
                <a:latin typeface="Tahoma" panose="020B0604030504040204" pitchFamily="34" charset="0"/>
                <a:ea typeface="Calibri" panose="020F0502020204030204" pitchFamily="34" charset="0"/>
                <a:cs typeface="Times New Roman" panose="02020603050405020304" pitchFamily="18" charset="0"/>
              </a:rPr>
              <a:t> con esito positivo e </a:t>
            </a:r>
            <a:r>
              <a:rPr lang="it-IT" b="1" dirty="0">
                <a:latin typeface="Tahoma" panose="020B0604030504040204" pitchFamily="34" charset="0"/>
                <a:ea typeface="Calibri" panose="020F0502020204030204" pitchFamily="34" charset="0"/>
                <a:cs typeface="Times New Roman" panose="02020603050405020304" pitchFamily="18" charset="0"/>
              </a:rPr>
              <a:t>29</a:t>
            </a:r>
            <a:r>
              <a:rPr lang="it-IT" dirty="0">
                <a:latin typeface="Tahoma" panose="020B0604030504040204" pitchFamily="34" charset="0"/>
                <a:ea typeface="Calibri" panose="020F0502020204030204" pitchFamily="34" charset="0"/>
                <a:cs typeface="Times New Roman" panose="02020603050405020304" pitchFamily="18" charset="0"/>
              </a:rPr>
              <a:t> con esito negativo.</a:t>
            </a: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I pareri adottati per ingressi «fuori quota» sono stati in tutto </a:t>
            </a:r>
            <a:r>
              <a:rPr lang="it-IT" b="1" dirty="0">
                <a:latin typeface="Tahoma" panose="020B0604030504040204" pitchFamily="34" charset="0"/>
                <a:ea typeface="Calibri" panose="020F0502020204030204" pitchFamily="34" charset="0"/>
                <a:cs typeface="Times New Roman" panose="02020603050405020304" pitchFamily="18" charset="0"/>
              </a:rPr>
              <a:t>12</a:t>
            </a:r>
            <a:r>
              <a:rPr lang="it-IT" dirty="0">
                <a:latin typeface="Tahoma" panose="020B0604030504040204" pitchFamily="34" charset="0"/>
                <a:ea typeface="Calibri" panose="020F0502020204030204" pitchFamily="34" charset="0"/>
                <a:cs typeface="Times New Roman" panose="02020603050405020304" pitchFamily="18" charset="0"/>
              </a:rPr>
              <a:t>, di cui solo </a:t>
            </a:r>
            <a:r>
              <a:rPr lang="it-IT" b="1" dirty="0">
                <a:latin typeface="Tahoma" panose="020B0604030504040204" pitchFamily="34" charset="0"/>
                <a:ea typeface="Calibri" panose="020F0502020204030204" pitchFamily="34" charset="0"/>
                <a:cs typeface="Times New Roman" panose="02020603050405020304" pitchFamily="18" charset="0"/>
              </a:rPr>
              <a:t>4</a:t>
            </a:r>
            <a:r>
              <a:rPr lang="it-IT" dirty="0">
                <a:latin typeface="Tahoma" panose="020B0604030504040204" pitchFamily="34" charset="0"/>
                <a:ea typeface="Calibri" panose="020F0502020204030204" pitchFamily="34" charset="0"/>
                <a:cs typeface="Times New Roman" panose="02020603050405020304" pitchFamily="18" charset="0"/>
              </a:rPr>
              <a:t> favorevoli e ben </a:t>
            </a:r>
            <a:r>
              <a:rPr lang="it-IT" b="1" dirty="0">
                <a:latin typeface="Tahoma" panose="020B0604030504040204" pitchFamily="34" charset="0"/>
                <a:ea typeface="Calibri" panose="020F0502020204030204" pitchFamily="34" charset="0"/>
                <a:cs typeface="Times New Roman" panose="02020603050405020304" pitchFamily="18" charset="0"/>
              </a:rPr>
              <a:t>8 </a:t>
            </a:r>
            <a:r>
              <a:rPr lang="it-IT" dirty="0">
                <a:latin typeface="Tahoma" panose="020B0604030504040204" pitchFamily="34" charset="0"/>
                <a:ea typeface="Calibri" panose="020F0502020204030204" pitchFamily="34" charset="0"/>
                <a:cs typeface="Times New Roman" panose="02020603050405020304" pitchFamily="18" charset="0"/>
              </a:rPr>
              <a:t>negativi.</a:t>
            </a:r>
          </a:p>
          <a:p>
            <a:pPr indent="228600" algn="just">
              <a:lnSpc>
                <a:spcPct val="115000"/>
              </a:lnSpc>
              <a:spcAft>
                <a:spcPts val="1000"/>
              </a:spcAft>
            </a:pPr>
            <a:endParaRPr lang="it-IT" dirty="0">
              <a:latin typeface="Tahoma" panose="020B0604030504040204" pitchFamily="34" charset="0"/>
              <a:ea typeface="Calibri" panose="020F0502020204030204" pitchFamily="34" charset="0"/>
              <a:cs typeface="Times New Roman" panose="02020603050405020304" pitchFamily="18" charset="0"/>
            </a:endParaRPr>
          </a:p>
          <a:p>
            <a:pPr indent="228600" algn="just">
              <a:lnSpc>
                <a:spcPct val="115000"/>
              </a:lnSpc>
              <a:spcAft>
                <a:spcPts val="1000"/>
              </a:spcAft>
            </a:pPr>
            <a:r>
              <a:rPr lang="it-IT" dirty="0">
                <a:latin typeface="Tahoma" panose="020B0604030504040204" pitchFamily="34" charset="0"/>
                <a:ea typeface="Calibri" panose="020F0502020204030204" pitchFamily="34" charset="0"/>
                <a:cs typeface="Times New Roman" panose="02020603050405020304" pitchFamily="18" charset="0"/>
              </a:rPr>
              <a:t>Nel corso del 2017, sono stati infine rilasciati </a:t>
            </a:r>
            <a:r>
              <a:rPr lang="it-IT" b="1" dirty="0">
                <a:latin typeface="Tahoma" panose="020B0604030504040204" pitchFamily="34" charset="0"/>
                <a:ea typeface="Calibri" panose="020F0502020204030204" pitchFamily="34" charset="0"/>
                <a:cs typeface="Times New Roman" panose="02020603050405020304" pitchFamily="18" charset="0"/>
              </a:rPr>
              <a:t>9</a:t>
            </a:r>
            <a:r>
              <a:rPr lang="it-IT" dirty="0">
                <a:latin typeface="Tahoma" panose="020B0604030504040204" pitchFamily="34" charset="0"/>
                <a:ea typeface="Calibri" panose="020F0502020204030204" pitchFamily="34" charset="0"/>
                <a:cs typeface="Times New Roman" panose="02020603050405020304" pitchFamily="18" charset="0"/>
              </a:rPr>
              <a:t> attestati del conducente (a fronte degli </a:t>
            </a:r>
            <a:r>
              <a:rPr lang="it-IT" b="1" dirty="0">
                <a:latin typeface="Tahoma" panose="020B0604030504040204" pitchFamily="34" charset="0"/>
                <a:ea typeface="Calibri" panose="020F0502020204030204" pitchFamily="34" charset="0"/>
                <a:cs typeface="Times New Roman" panose="02020603050405020304" pitchFamily="18" charset="0"/>
              </a:rPr>
              <a:t>11</a:t>
            </a:r>
            <a:r>
              <a:rPr lang="it-IT" dirty="0">
                <a:latin typeface="Tahoma" panose="020B0604030504040204" pitchFamily="34" charset="0"/>
                <a:ea typeface="Calibri" panose="020F0502020204030204" pitchFamily="34" charset="0"/>
                <a:cs typeface="Times New Roman" panose="02020603050405020304" pitchFamily="18" charset="0"/>
              </a:rPr>
              <a:t> del 2016); sono stati resi </a:t>
            </a:r>
            <a:r>
              <a:rPr lang="it-IT" b="1" dirty="0">
                <a:latin typeface="Tahoma" panose="020B0604030504040204" pitchFamily="34" charset="0"/>
                <a:ea typeface="Calibri" panose="020F0502020204030204" pitchFamily="34" charset="0"/>
                <a:cs typeface="Times New Roman" panose="02020603050405020304" pitchFamily="18" charset="0"/>
              </a:rPr>
              <a:t>5</a:t>
            </a:r>
            <a:r>
              <a:rPr lang="it-IT" dirty="0">
                <a:latin typeface="Tahoma" panose="020B0604030504040204" pitchFamily="34" charset="0"/>
                <a:ea typeface="Calibri" panose="020F0502020204030204" pitchFamily="34" charset="0"/>
                <a:cs typeface="Times New Roman" panose="02020603050405020304" pitchFamily="18" charset="0"/>
              </a:rPr>
              <a:t> attestati scaduti.</a:t>
            </a:r>
          </a:p>
          <a:p>
            <a:pPr indent="228600" algn="just">
              <a:lnSpc>
                <a:spcPct val="115000"/>
              </a:lnSpc>
              <a:spcAft>
                <a:spcPts val="1000"/>
              </a:spcAft>
            </a:pPr>
            <a:r>
              <a:rPr lang="it-IT" dirty="0" smtClean="0">
                <a:effectLst/>
                <a:latin typeface="Tahoma" panose="020B0604030504040204" pitchFamily="34"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604218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2277" y="1373199"/>
            <a:ext cx="11269014" cy="5546134"/>
          </a:xfrm>
          <a:prstGeom prst="rect">
            <a:avLst/>
          </a:prstGeom>
        </p:spPr>
        <p:txBody>
          <a:bodyPr wrap="square">
            <a:spAutoFit/>
          </a:bodyPr>
          <a:lstStyle/>
          <a:p>
            <a:pPr algn="ctr"/>
            <a:r>
              <a:rPr lang="it-IT" sz="2800" b="1" dirty="0"/>
              <a:t>COMUNICATO STAMPA</a:t>
            </a:r>
            <a:endParaRPr lang="it-IT" sz="2800" dirty="0"/>
          </a:p>
          <a:p>
            <a:r>
              <a:rPr lang="it-IT" sz="2800" dirty="0"/>
              <a:t> </a:t>
            </a:r>
            <a:r>
              <a:rPr lang="it-IT" sz="1600" dirty="0"/>
              <a:t> </a:t>
            </a:r>
          </a:p>
          <a:p>
            <a:pPr algn="just"/>
            <a:r>
              <a:rPr lang="it-IT" sz="2000" dirty="0"/>
              <a:t>Dopo il processo di riorganizzazione riconducibile alle deleghe  conferite al Governo, con il cosiddetto Jobs </a:t>
            </a:r>
            <a:r>
              <a:rPr lang="it-IT" sz="2000" dirty="0" err="1"/>
              <a:t>Act</a:t>
            </a:r>
            <a:r>
              <a:rPr lang="it-IT" sz="2000" dirty="0"/>
              <a:t> e dell’ istituzione del Ispettorato Nazionale del </a:t>
            </a:r>
            <a:r>
              <a:rPr lang="it-IT" sz="2000" dirty="0" smtClean="0"/>
              <a:t>Lavoro, </a:t>
            </a:r>
            <a:r>
              <a:rPr lang="it-IT" sz="2000" dirty="0"/>
              <a:t>l’attività ispettiva, già svolta dagli ispettore del Ministero del Lavoro e delle Politiche Sociali, dell’INPS e dell’INAIL, è confluita in un unico organo di vigilanza: l’Ispettorato Territoriale del Lavoro (I.T.L.)  di Piacenza. Pertanto, si rendono noti i dati relativi all’attività svolta nel corso dell’anno </a:t>
            </a:r>
            <a:r>
              <a:rPr lang="it-IT" sz="2000" dirty="0" smtClean="0"/>
              <a:t>2017 nell’ambito della provincia di Piacenza, </a:t>
            </a:r>
            <a:r>
              <a:rPr lang="it-IT" sz="2000" dirty="0"/>
              <a:t>che ha visto l’intensificazione dell’ attività di contrasto al lavoro nero e irregolare, nonché in materia di salute  e sicurezza sui luoghi di lavoro.</a:t>
            </a:r>
          </a:p>
          <a:p>
            <a:pPr algn="just"/>
            <a:r>
              <a:rPr lang="it-IT" sz="2000" dirty="0"/>
              <a:t>In tale contesto hanno operato sia gli ispettori del lavoro, Coordinati dal Dott. Luigi Maddaloni, sia il Nucleo Carabinieri Ispettorato Lavoro (N.I.L.) diretti dal Maresciallo Maggiore Paolo Taurino, competenti, questi ultimi, ad accertare violazioni in materia di sicurezza e salute sui luoghi di lavoro in ogni ambito lavorativo e non soltanto in edilizia, come invece stabilito per il personale non appartenente all’ Arma dei Carabinieri. I risultati ottenuti  sono spesso stati conseguiti grazie all’azione coordinata e congiunta con il Comando Provinciale dell’Arma dei Carabinieri, con  quello della  Guardia di Finanza e della Polizia di Stato e </a:t>
            </a:r>
            <a:r>
              <a:rPr lang="it-IT" sz="2000" dirty="0" err="1"/>
              <a:t>dellAUSL</a:t>
            </a:r>
            <a:r>
              <a:rPr lang="it-IT" sz="2000" dirty="0"/>
              <a:t>. </a:t>
            </a:r>
          </a:p>
          <a:p>
            <a:pPr algn="just"/>
            <a:r>
              <a:rPr lang="it-IT" sz="2000" dirty="0"/>
              <a:t>Intenso il supporto fornito anche dalle Polizie Locali, in particolare da quella di  Piacenza.</a:t>
            </a:r>
          </a:p>
          <a:p>
            <a:pPr algn="ctr">
              <a:lnSpc>
                <a:spcPct val="115000"/>
              </a:lnSpc>
              <a:spcAft>
                <a:spcPts val="0"/>
              </a:spcAft>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p:cNvPicPr/>
          <p:nvPr/>
        </p:nvPicPr>
        <p:blipFill>
          <a:blip r:embed="rId2" cstate="print"/>
          <a:srcRect/>
          <a:stretch>
            <a:fillRect/>
          </a:stretch>
        </p:blipFill>
        <p:spPr bwMode="auto">
          <a:xfrm>
            <a:off x="909107" y="161013"/>
            <a:ext cx="2399665" cy="1724660"/>
          </a:xfrm>
          <a:prstGeom prst="rect">
            <a:avLst/>
          </a:prstGeom>
          <a:noFill/>
          <a:ln w="9525">
            <a:noFill/>
            <a:miter lim="800000"/>
            <a:headEnd/>
            <a:tailEnd/>
          </a:ln>
        </p:spPr>
      </p:pic>
    </p:spTree>
    <p:extLst>
      <p:ext uri="{BB962C8B-B14F-4D97-AF65-F5344CB8AC3E}">
        <p14:creationId xmlns:p14="http://schemas.microsoft.com/office/powerpoint/2010/main" xmlns="" val="998547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605305" y="374903"/>
            <a:ext cx="10715223" cy="2671501"/>
          </a:xfrm>
          <a:prstGeom prst="rect">
            <a:avLst/>
          </a:prstGeom>
        </p:spPr>
        <p:txBody>
          <a:bodyPr wrap="square">
            <a:spAutoFit/>
          </a:bodyPr>
          <a:lstStyle/>
          <a:p>
            <a:pPr algn="ctr">
              <a:lnSpc>
                <a:spcPct val="115000"/>
              </a:lnSpc>
              <a:spcAft>
                <a:spcPts val="1000"/>
              </a:spcAft>
            </a:pPr>
            <a:r>
              <a:rPr lang="it-IT" sz="2000" b="1" dirty="0" smtClean="0">
                <a:effectLst/>
                <a:latin typeface="Calibri" panose="020F0502020204030204" pitchFamily="34" charset="0"/>
                <a:ea typeface="Calibri" panose="020F0502020204030204" pitchFamily="34" charset="0"/>
                <a:cs typeface="Times New Roman" panose="02020603050405020304" pitchFamily="18" charset="0"/>
              </a:rPr>
              <a:t>Attività Ispettiva</a:t>
            </a:r>
            <a:endParaRPr lang="it-IT"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it-IT" dirty="0" smtClean="0">
                <a:effectLst/>
                <a:latin typeface="Calibri" panose="020F0502020204030204" pitchFamily="34" charset="0"/>
                <a:ea typeface="Calibri" panose="020F0502020204030204" pitchFamily="34" charset="0"/>
                <a:cs typeface="Times New Roman" panose="02020603050405020304" pitchFamily="18" charset="0"/>
              </a:rPr>
              <a:t>I dati relativi conseguiti nel corso del 2017 evidenziano, rispetto agli anni immediatamente precedenti,  un riduzione del numero delle aziende ispezionate in conseguenza della contrazione del  numero di ispettori del lavoro, civili. Anche se si è avuta una contrazione nel numero delle ispezione  e tuttavia aumentata la percentuale di irregolarità.</a:t>
            </a:r>
          </a:p>
          <a:p>
            <a:pPr algn="just">
              <a:lnSpc>
                <a:spcPct val="115000"/>
              </a:lnSpc>
              <a:spcAft>
                <a:spcPts val="1000"/>
              </a:spcAft>
            </a:pP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ella 6"/>
          <p:cNvGraphicFramePr>
            <a:graphicFrameLocks noGrp="1"/>
          </p:cNvGraphicFramePr>
          <p:nvPr>
            <p:extLst>
              <p:ext uri="{D42A27DB-BD31-4B8C-83A1-F6EECF244321}">
                <p14:modId xmlns:p14="http://schemas.microsoft.com/office/powerpoint/2010/main" xmlns="" val="2622232003"/>
              </p:ext>
            </p:extLst>
          </p:nvPr>
        </p:nvGraphicFramePr>
        <p:xfrm>
          <a:off x="1648493" y="2186152"/>
          <a:ext cx="9066728" cy="1436817"/>
        </p:xfrm>
        <a:graphic>
          <a:graphicData uri="http://schemas.openxmlformats.org/drawingml/2006/table">
            <a:tbl>
              <a:tblPr firstRow="1" firstCol="1" bandRow="1">
                <a:tableStyleId>{7DF18680-E054-41AD-8BC1-D1AEF772440D}</a:tableStyleId>
              </a:tblPr>
              <a:tblGrid>
                <a:gridCol w="4533364"/>
                <a:gridCol w="4533364"/>
              </a:tblGrid>
              <a:tr h="567558">
                <a:tc>
                  <a:txBody>
                    <a:bodyPr/>
                    <a:lstStyle/>
                    <a:p>
                      <a:pPr algn="just">
                        <a:lnSpc>
                          <a:spcPct val="115000"/>
                        </a:lnSpc>
                        <a:spcAft>
                          <a:spcPts val="1000"/>
                        </a:spcAft>
                      </a:pPr>
                      <a:r>
                        <a:rPr lang="it-IT" sz="1800" dirty="0">
                          <a:effectLst/>
                        </a:rPr>
                        <a:t>Aziende ispezionate anno </a:t>
                      </a:r>
                      <a:r>
                        <a:rPr lang="it-IT" sz="1800" dirty="0" smtClean="0">
                          <a:effectLst/>
                        </a:rPr>
                        <a:t>2017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800" dirty="0" smtClean="0">
                          <a:effectLst/>
                          <a:latin typeface="+mn-lt"/>
                          <a:ea typeface="+mn-ea"/>
                          <a:cs typeface="+mn-cs"/>
                        </a:rPr>
                        <a:t>771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3791">
                <a:tc>
                  <a:txBody>
                    <a:bodyPr/>
                    <a:lstStyle/>
                    <a:p>
                      <a:pPr algn="just">
                        <a:lnSpc>
                          <a:spcPct val="115000"/>
                        </a:lnSpc>
                        <a:spcAft>
                          <a:spcPts val="1000"/>
                        </a:spcAft>
                      </a:pPr>
                      <a:r>
                        <a:rPr lang="it-IT" sz="1800" dirty="0">
                          <a:effectLst/>
                        </a:rPr>
                        <a:t>Aziende ispezionate anno </a:t>
                      </a:r>
                      <a:r>
                        <a:rPr lang="it-IT" sz="1800" dirty="0" smtClean="0">
                          <a:effectLst/>
                        </a:rPr>
                        <a:t>2016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it-IT" sz="1800" dirty="0" smtClean="0">
                          <a:effectLst/>
                          <a:latin typeface="+mn-lt"/>
                          <a:ea typeface="+mn-ea"/>
                          <a:cs typeface="+mn-cs"/>
                        </a:rPr>
                        <a:t>960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809">
                <a:tc>
                  <a:txBody>
                    <a:bodyPr/>
                    <a:lstStyle/>
                    <a:p>
                      <a:pPr algn="just">
                        <a:lnSpc>
                          <a:spcPct val="115000"/>
                        </a:lnSpc>
                        <a:spcAft>
                          <a:spcPts val="10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Rectangle 5"/>
          <p:cNvSpPr>
            <a:spLocks noChangeArrowheads="1"/>
          </p:cNvSpPr>
          <p:nvPr/>
        </p:nvSpPr>
        <p:spPr bwMode="auto">
          <a:xfrm>
            <a:off x="2833352" y="400050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73620" y="3909848"/>
            <a:ext cx="5457801" cy="31005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37597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87871" y="109641"/>
            <a:ext cx="11410682" cy="1366528"/>
          </a:xfrm>
          <a:prstGeom prst="rect">
            <a:avLst/>
          </a:prstGeom>
        </p:spPr>
        <p:txBody>
          <a:bodyPr wrap="square">
            <a:spAutoFit/>
          </a:bodyPr>
          <a:lstStyle/>
          <a:p>
            <a:pPr algn="just">
              <a:lnSpc>
                <a:spcPct val="115000"/>
              </a:lnSpc>
              <a:spcAft>
                <a:spcPts val="1000"/>
              </a:spcAft>
            </a:pPr>
            <a:r>
              <a:rPr lang="it-IT" dirty="0" smtClean="0">
                <a:effectLst/>
                <a:latin typeface="Calibri" panose="020F0502020204030204" pitchFamily="34" charset="0"/>
                <a:ea typeface="Calibri" panose="020F0502020204030204" pitchFamily="34" charset="0"/>
                <a:cs typeface="Times New Roman" panose="02020603050405020304" pitchFamily="18" charset="0"/>
              </a:rPr>
              <a:t>I settori merceologici interessati dall’attività ispettiva sono riportati nella scheda che segue. Ovviamente la scelta degli obiettivi ha tenuto conto sia  della programmazione effettuata sulla base del  contesto di riferimento sia delle cosiddette campagne speciali  organizzate dall’Ispettorato nazionale </a:t>
            </a:r>
            <a:r>
              <a:rPr lang="it-IT" smtClean="0">
                <a:effectLst/>
                <a:latin typeface="Calibri" panose="020F0502020204030204" pitchFamily="34" charset="0"/>
                <a:ea typeface="Calibri" panose="020F0502020204030204" pitchFamily="34" charset="0"/>
                <a:cs typeface="Times New Roman" panose="02020603050405020304" pitchFamily="18" charset="0"/>
              </a:rPr>
              <a:t>del Lavoro </a:t>
            </a:r>
            <a:r>
              <a:rPr lang="it-IT" dirty="0" smtClean="0">
                <a:effectLst/>
                <a:latin typeface="Calibri" panose="020F0502020204030204" pitchFamily="34" charset="0"/>
                <a:ea typeface="Calibri" panose="020F0502020204030204" pitchFamily="34" charset="0"/>
                <a:cs typeface="Times New Roman" panose="02020603050405020304" pitchFamily="18" charset="0"/>
              </a:rPr>
              <a:t>sia delle segnalazioni pervenute da parte di altri organi della Pubblica Amministrazioni, in primo luogo forze di Polizia.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xmlns="" val="2865577990"/>
              </p:ext>
            </p:extLst>
          </p:nvPr>
        </p:nvGraphicFramePr>
        <p:xfrm>
          <a:off x="1201300" y="1440000"/>
          <a:ext cx="9646278" cy="5486400"/>
        </p:xfrm>
        <a:graphic>
          <a:graphicData uri="http://schemas.openxmlformats.org/drawingml/2006/table">
            <a:tbl>
              <a:tblPr firstRow="1" firstCol="1" bandRow="1">
                <a:tableStyleId>{7DF18680-E054-41AD-8BC1-D1AEF772440D}</a:tableStyleId>
              </a:tblPr>
              <a:tblGrid>
                <a:gridCol w="4628781"/>
                <a:gridCol w="1811874"/>
                <a:gridCol w="1631582"/>
                <a:gridCol w="1574041"/>
              </a:tblGrid>
              <a:tr h="285108">
                <a:tc>
                  <a:txBody>
                    <a:bodyPr/>
                    <a:lstStyle/>
                    <a:p>
                      <a:endParaRPr lang="it-IT" sz="1400" dirty="0">
                        <a:effectLst/>
                        <a:latin typeface="Calibri" panose="020F0502020204030204" pitchFamily="34" charset="0"/>
                      </a:endParaRPr>
                    </a:p>
                  </a:txBody>
                  <a:tcPr marL="44450" marR="44450" marT="0" marB="0" anchor="b"/>
                </a:tc>
                <a:tc>
                  <a:txBody>
                    <a:bodyPr/>
                    <a:lstStyle/>
                    <a:p>
                      <a:pPr algn="ctr">
                        <a:lnSpc>
                          <a:spcPct val="115000"/>
                        </a:lnSpc>
                        <a:spcAft>
                          <a:spcPts val="1000"/>
                        </a:spcAft>
                      </a:pPr>
                      <a:r>
                        <a:rPr lang="it-IT" sz="1400" dirty="0">
                          <a:effectLst/>
                        </a:rPr>
                        <a:t>Totale Accessi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it-IT" sz="1400" dirty="0">
                          <a:effectLst/>
                        </a:rPr>
                        <a:t>%SETTORE </a:t>
                      </a:r>
                      <a:r>
                        <a:rPr lang="it-IT" sz="1400" dirty="0" smtClean="0">
                          <a:effectLst/>
                        </a:rPr>
                        <a:t>2017</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it-IT" sz="1400" dirty="0">
                          <a:effectLst/>
                        </a:rPr>
                        <a:t>%SETTORE </a:t>
                      </a:r>
                      <a:r>
                        <a:rPr lang="it-IT" sz="1400" dirty="0" smtClean="0">
                          <a:effectLst/>
                        </a:rPr>
                        <a:t>2016</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201502">
                <a:tc>
                  <a:txBody>
                    <a:bodyPr/>
                    <a:lstStyle/>
                    <a:p>
                      <a:pPr algn="ctr">
                        <a:lnSpc>
                          <a:spcPct val="115000"/>
                        </a:lnSpc>
                        <a:spcAft>
                          <a:spcPts val="1000"/>
                        </a:spcAft>
                      </a:pPr>
                      <a:r>
                        <a:rPr lang="it-IT" sz="1400" dirty="0">
                          <a:effectLst/>
                        </a:rPr>
                        <a:t>Agricoltura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28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3.63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4.37</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Estrazione minerali cave e miniere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0.38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0.10</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Attività manifatturiere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60</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7.78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6.77</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Servizi energia elettrica, gas, ecc.</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 </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 </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 </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Servizi acqua rifiuti ecc.</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 </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 </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0.10</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Edilizia</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214</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27.75</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26.97</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Commercio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113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14.65</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17.08</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Trasporto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47</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6.09</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11.14</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Pubblici esercizi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146</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18.93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17.50</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Servizi informazione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1.68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0.31</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Attività finanziarie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0.13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0.10</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smtClean="0">
                          <a:effectLst/>
                        </a:rPr>
                        <a:t>Attività </a:t>
                      </a:r>
                      <a:r>
                        <a:rPr lang="it-IT" sz="1400" dirty="0">
                          <a:effectLst/>
                        </a:rPr>
                        <a:t>immobiliari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0.13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0.41</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Attività professionali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9</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1.16</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1.45</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Servizi alle imprese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13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1.68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1.87</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Istruzione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2</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0.26</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0.41</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smtClean="0">
                          <a:effectLst/>
                        </a:rPr>
                        <a:t>Sanità </a:t>
                      </a:r>
                      <a:r>
                        <a:rPr lang="it-IT" sz="1400" dirty="0">
                          <a:effectLst/>
                        </a:rPr>
                        <a:t>e assistenza sociale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6</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0.77</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0.41</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smtClean="0">
                          <a:effectLst/>
                        </a:rPr>
                        <a:t>Attività’ </a:t>
                      </a:r>
                      <a:r>
                        <a:rPr lang="it-IT" sz="1400" dirty="0">
                          <a:effectLst/>
                        </a:rPr>
                        <a:t>sportive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3</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0.38</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0.62</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Altre attività di servizi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81</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10.50</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8.95</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Lavoro domestico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9</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a:solidFill>
                            <a:srgbClr val="000000"/>
                          </a:solidFill>
                          <a:effectLst/>
                          <a:latin typeface="Calibri"/>
                          <a:ea typeface="Calibri"/>
                          <a:cs typeface="Arial"/>
                        </a:rPr>
                        <a:t>1.16</a:t>
                      </a:r>
                      <a:endParaRPr lang="it-IT"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0.31</a:t>
                      </a:r>
                      <a:endParaRPr lang="it-IT" sz="1100" dirty="0">
                        <a:effectLst/>
                        <a:latin typeface="Calibri"/>
                        <a:ea typeface="Calibri"/>
                        <a:cs typeface="Times New Roman"/>
                      </a:endParaRPr>
                    </a:p>
                  </a:txBody>
                  <a:tcPr marL="44450" marR="44450" marT="0" marB="0" anchor="ctr"/>
                </a:tc>
              </a:tr>
              <a:tr h="201502">
                <a:tc>
                  <a:txBody>
                    <a:bodyPr/>
                    <a:lstStyle/>
                    <a:p>
                      <a:pPr algn="ctr">
                        <a:lnSpc>
                          <a:spcPct val="115000"/>
                        </a:lnSpc>
                        <a:spcAft>
                          <a:spcPts val="1000"/>
                        </a:spcAft>
                      </a:pPr>
                      <a:r>
                        <a:rPr lang="it-IT" sz="1400" dirty="0">
                          <a:effectLst/>
                        </a:rPr>
                        <a:t>Diversi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it-IT" sz="900" dirty="0">
                          <a:solidFill>
                            <a:srgbClr val="000000"/>
                          </a:solidFill>
                          <a:effectLst/>
                          <a:latin typeface="Calibri"/>
                          <a:ea typeface="Calibri"/>
                          <a:cs typeface="Arial"/>
                        </a:rPr>
                        <a:t>22</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it-IT" sz="900" dirty="0">
                          <a:solidFill>
                            <a:srgbClr val="000000"/>
                          </a:solidFill>
                          <a:effectLst/>
                          <a:latin typeface="Calibri"/>
                          <a:ea typeface="Calibri"/>
                          <a:cs typeface="Arial"/>
                        </a:rPr>
                        <a:t>2.85</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endParaRPr lang="it-IT" sz="1100" dirty="0">
                        <a:effectLst/>
                        <a:latin typeface="Calibri"/>
                        <a:ea typeface="Calibri"/>
                        <a:cs typeface="Times New Roman"/>
                      </a:endParaRPr>
                    </a:p>
                  </a:txBody>
                  <a:tcPr marL="44450" marR="44450" marT="0" marB="0"/>
                </a:tc>
              </a:tr>
              <a:tr h="294012">
                <a:tc>
                  <a:txBody>
                    <a:bodyPr/>
                    <a:lstStyle/>
                    <a:p>
                      <a:pPr algn="ctr">
                        <a:lnSpc>
                          <a:spcPct val="115000"/>
                        </a:lnSpc>
                        <a:spcAft>
                          <a:spcPts val="1000"/>
                        </a:spcAft>
                      </a:pPr>
                      <a:r>
                        <a:rPr lang="it-IT" sz="1400" dirty="0">
                          <a:effectLst/>
                        </a:rPr>
                        <a:t>Totale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it-IT" sz="900" b="1" dirty="0">
                          <a:solidFill>
                            <a:srgbClr val="000000"/>
                          </a:solidFill>
                          <a:effectLst/>
                          <a:latin typeface="Calibri"/>
                          <a:ea typeface="Calibri"/>
                          <a:cs typeface="Arial"/>
                        </a:rPr>
                        <a:t>771</a:t>
                      </a:r>
                      <a:endParaRPr lang="it-IT"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xmlns="" val="1455997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extLst>
              <p:ext uri="{D42A27DB-BD31-4B8C-83A1-F6EECF244321}">
                <p14:modId xmlns:p14="http://schemas.microsoft.com/office/powerpoint/2010/main" xmlns="" val="3729632487"/>
              </p:ext>
            </p:extLst>
          </p:nvPr>
        </p:nvGraphicFramePr>
        <p:xfrm>
          <a:off x="1520455" y="3189768"/>
          <a:ext cx="9666076" cy="2498651"/>
        </p:xfrm>
        <a:graphic>
          <a:graphicData uri="http://schemas.openxmlformats.org/drawingml/2006/table">
            <a:tbl>
              <a:tblPr firstRow="1" firstCol="1" bandRow="1">
                <a:tableStyleId>{7DF18680-E054-41AD-8BC1-D1AEF772440D}</a:tableStyleId>
              </a:tblPr>
              <a:tblGrid>
                <a:gridCol w="4833038"/>
                <a:gridCol w="4833038"/>
              </a:tblGrid>
              <a:tr h="893134">
                <a:tc gridSpan="2">
                  <a:txBody>
                    <a:bodyPr/>
                    <a:lstStyle/>
                    <a:p>
                      <a:pPr algn="ctr">
                        <a:lnSpc>
                          <a:spcPct val="115000"/>
                        </a:lnSpc>
                        <a:spcAft>
                          <a:spcPts val="1000"/>
                        </a:spcAft>
                      </a:pPr>
                      <a:r>
                        <a:rPr lang="it-IT" sz="2800" dirty="0">
                          <a:effectLst/>
                        </a:rPr>
                        <a:t>Percentuale di aziende nelle quali si sono riscontrate irregolarità</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tr>
              <a:tr h="744279">
                <a:tc>
                  <a:txBody>
                    <a:bodyPr/>
                    <a:lstStyle/>
                    <a:p>
                      <a:pPr>
                        <a:lnSpc>
                          <a:spcPct val="115000"/>
                        </a:lnSpc>
                        <a:spcAft>
                          <a:spcPts val="1000"/>
                        </a:spcAft>
                      </a:pPr>
                      <a:r>
                        <a:rPr lang="it-IT" sz="2000" dirty="0" smtClean="0">
                          <a:effectLst/>
                        </a:rPr>
                        <a:t>2017</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it-IT" sz="2000" dirty="0" smtClean="0">
                          <a:effectLst/>
                          <a:latin typeface="+mn-lt"/>
                          <a:ea typeface="+mn-ea"/>
                          <a:cs typeface="+mn-cs"/>
                        </a:rPr>
                        <a:t>58,88%</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61238">
                <a:tc>
                  <a:txBody>
                    <a:bodyPr/>
                    <a:lstStyle/>
                    <a:p>
                      <a:pPr>
                        <a:lnSpc>
                          <a:spcPct val="115000"/>
                        </a:lnSpc>
                        <a:spcAft>
                          <a:spcPts val="1000"/>
                        </a:spcAft>
                      </a:pPr>
                      <a:r>
                        <a:rPr lang="it-IT" sz="2000" dirty="0" smtClean="0">
                          <a:effectLst/>
                        </a:rPr>
                        <a:t>2016</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it-IT" sz="2000" dirty="0" smtClean="0">
                          <a:effectLst/>
                          <a:latin typeface="+mn-lt"/>
                          <a:ea typeface="+mn-ea"/>
                          <a:cs typeface="+mn-cs"/>
                        </a:rPr>
                        <a:t>55,41%</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Rectangle 1"/>
          <p:cNvSpPr>
            <a:spLocks noChangeArrowheads="1"/>
          </p:cNvSpPr>
          <p:nvPr/>
        </p:nvSpPr>
        <p:spPr bwMode="auto">
          <a:xfrm>
            <a:off x="-976054" y="3686175"/>
            <a:ext cx="19490374" cy="15595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
        <p:nvSpPr>
          <p:cNvPr id="4106" name="Rectangle 10"/>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ttangolo 4"/>
          <p:cNvSpPr/>
          <p:nvPr/>
        </p:nvSpPr>
        <p:spPr>
          <a:xfrm>
            <a:off x="1456659" y="882502"/>
            <a:ext cx="9760689" cy="1200329"/>
          </a:xfrm>
          <a:prstGeom prst="rect">
            <a:avLst/>
          </a:prstGeom>
        </p:spPr>
        <p:txBody>
          <a:bodyPr wrap="square">
            <a:spAutoFit/>
          </a:bodyPr>
          <a:lstStyle/>
          <a:p>
            <a:r>
              <a:rPr lang="it-IT" dirty="0"/>
              <a:t>*Al dato sono da aggiungere n. </a:t>
            </a:r>
            <a:r>
              <a:rPr lang="it-IT" b="1" dirty="0"/>
              <a:t>32</a:t>
            </a:r>
            <a:r>
              <a:rPr lang="it-IT" dirty="0"/>
              <a:t>  controlli effettuati su patronati ed aziende che hanno inoltrato richiesta di Cassa Integrazione  Straordinaria. </a:t>
            </a:r>
          </a:p>
          <a:p>
            <a:r>
              <a:rPr lang="it-IT" dirty="0"/>
              <a:t>Sono stati effettuate n. </a:t>
            </a:r>
            <a:r>
              <a:rPr lang="it-IT" b="1" dirty="0"/>
              <a:t>15</a:t>
            </a:r>
            <a:r>
              <a:rPr lang="it-IT" dirty="0"/>
              <a:t> accertamenti in materia di Cassa Integrazione e rilasciati n. </a:t>
            </a:r>
            <a:r>
              <a:rPr lang="it-IT" b="1" dirty="0"/>
              <a:t>264</a:t>
            </a:r>
            <a:r>
              <a:rPr lang="it-IT" dirty="0"/>
              <a:t> provvedimenti di autorizzazione all’installazione di impianti di videosorveglianza. </a:t>
            </a:r>
          </a:p>
        </p:txBody>
      </p:sp>
    </p:spTree>
    <p:extLst>
      <p:ext uri="{BB962C8B-B14F-4D97-AF65-F5344CB8AC3E}">
        <p14:creationId xmlns:p14="http://schemas.microsoft.com/office/powerpoint/2010/main" xmlns="" val="348827853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50761" y="630268"/>
            <a:ext cx="11269014" cy="8861913"/>
          </a:xfrm>
          <a:prstGeom prst="rect">
            <a:avLst/>
          </a:prstGeom>
        </p:spPr>
        <p:txBody>
          <a:bodyPr wrap="square">
            <a:spAutoFit/>
          </a:bodyPr>
          <a:lstStyle/>
          <a:p>
            <a:pPr algn="ctr">
              <a:lnSpc>
                <a:spcPct val="115000"/>
              </a:lnSpc>
              <a:spcAft>
                <a:spcPts val="1000"/>
              </a:spcAft>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POSIZIONI LAVORATIVE VERIFICATE:</a:t>
            </a:r>
          </a:p>
          <a:p>
            <a:pPr algn="ctr">
              <a:lnSpc>
                <a:spcPct val="115000"/>
              </a:lnSpc>
              <a:spcAft>
                <a:spcPts val="1000"/>
              </a:spcAft>
            </a:pP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it-IT" sz="2400" b="1" dirty="0" smtClean="0"/>
              <a:t>Posizioni lavorative verificate   Anno 2017           Anno 2016</a:t>
            </a:r>
          </a:p>
          <a:p>
            <a:r>
              <a:rPr lang="it-IT" sz="2400" b="1" dirty="0" smtClean="0"/>
              <a:t> Lavoratori verificati                         1973                      2625</a:t>
            </a:r>
          </a:p>
          <a:p>
            <a:r>
              <a:rPr lang="it-IT" sz="2400" b="1" dirty="0" smtClean="0"/>
              <a:t> Lavoratori irregolari                          350                         513</a:t>
            </a:r>
          </a:p>
          <a:p>
            <a:r>
              <a:rPr lang="it-IT" sz="2400" b="1" dirty="0" smtClean="0"/>
              <a:t> Lavoratori in nero                              137                         181</a:t>
            </a:r>
          </a:p>
          <a:p>
            <a:r>
              <a:rPr lang="it-IT" sz="2400" b="1" dirty="0" smtClean="0"/>
              <a:t> Lavoratori clandestini                           4                              0</a:t>
            </a:r>
          </a:p>
          <a:p>
            <a:endParaRPr lang="it-IT" sz="2400" b="1" dirty="0" smtClean="0"/>
          </a:p>
          <a:p>
            <a:pPr marL="457200" algn="ctr">
              <a:spcBef>
                <a:spcPts val="1200"/>
              </a:spcBef>
              <a:spcAft>
                <a:spcPts val="0"/>
              </a:spcAft>
            </a:pPr>
            <a:r>
              <a:rPr lang="it-IT" sz="24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RECUPERO CONTRIBUTIVO</a:t>
            </a:r>
            <a:endParaRPr lang="it-IT" sz="24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spcBef>
                <a:spcPts val="1200"/>
              </a:spcBef>
              <a:spcAft>
                <a:spcPts val="0"/>
              </a:spcAft>
            </a:pPr>
            <a:r>
              <a:rPr lang="it-IT"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La verifica amministrativa delle sopra riferite posizioni lavorative ha portato ha determinato l’accertamento di </a:t>
            </a:r>
            <a:r>
              <a:rPr lang="it-IT" sz="24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 imponibile contributivo </a:t>
            </a:r>
            <a:r>
              <a:rPr lang="it-IT"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 denunciato agli Istituti di previdenza e assistenza pari a </a:t>
            </a:r>
            <a:r>
              <a:rPr lang="it-IT" sz="24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€ 3.782.754,14 anno 2017 e € 10.522,343,16 anno 2016</a:t>
            </a:r>
            <a:r>
              <a:rPr lang="it-IT"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endParaRPr lang="it-IT" sz="24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600" b="1" dirty="0" smtClean="0">
                <a:latin typeface="Calibri" panose="020F0502020204030204" pitchFamily="34" charset="0"/>
                <a:ea typeface="Calibri" panose="020F0502020204030204" pitchFamily="34" charset="0"/>
                <a:cs typeface="Times New Roman" panose="02020603050405020304" pitchFamily="18" charset="0"/>
              </a:rPr>
              <a:t> </a:t>
            </a:r>
            <a:endParaRPr lang="it-IT" sz="1600" dirty="0" smtClean="0">
              <a:latin typeface="Calibri" panose="020F0502020204030204" pitchFamily="34" charset="0"/>
              <a:ea typeface="Calibri" panose="020F0502020204030204" pitchFamily="34" charset="0"/>
              <a:cs typeface="Times New Roman" panose="02020603050405020304" pitchFamily="18" charset="0"/>
            </a:endParaRPr>
          </a:p>
          <a:p>
            <a:endParaRPr lang="it-IT" sz="2400" b="1" dirty="0" smtClean="0"/>
          </a:p>
          <a:p>
            <a:endParaRPr lang="it-IT" sz="2400" dirty="0" smtClean="0"/>
          </a:p>
          <a:p>
            <a:r>
              <a:rPr lang="it-IT" sz="2400" dirty="0" smtClean="0"/>
              <a:t>                                                                                         </a:t>
            </a:r>
          </a:p>
          <a:p>
            <a:r>
              <a:rPr lang="it-IT" sz="2400" b="1" dirty="0" smtClean="0"/>
              <a:t> </a:t>
            </a:r>
          </a:p>
          <a:p>
            <a:endParaRPr lang="it-IT" sz="2400" dirty="0" smtClean="0"/>
          </a:p>
          <a:p>
            <a:r>
              <a:rPr lang="it-IT" sz="2400" b="1" dirty="0" smtClean="0"/>
              <a:t>                                                                </a:t>
            </a:r>
            <a:endParaRPr lang="it-IT" sz="2400" dirty="0" smtClean="0"/>
          </a:p>
          <a:p>
            <a:endParaRPr lang="it-IT" sz="2400" dirty="0" smtClean="0"/>
          </a:p>
          <a:p>
            <a:pPr algn="just">
              <a:lnSpc>
                <a:spcPct val="115000"/>
              </a:lnSpc>
              <a:spcAft>
                <a:spcPts val="1000"/>
              </a:spcAft>
            </a:pP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407910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0456" y="295450"/>
            <a:ext cx="11552350" cy="1809726"/>
          </a:xfrm>
          <a:prstGeom prst="rect">
            <a:avLst/>
          </a:prstGeom>
        </p:spPr>
        <p:txBody>
          <a:bodyPr wrap="square">
            <a:spAutoFit/>
          </a:bodyPr>
          <a:lstStyle/>
          <a:p>
            <a:pPr algn="ctr">
              <a:lnSpc>
                <a:spcPct val="115000"/>
              </a:lnSpc>
              <a:spcAft>
                <a:spcPts val="0"/>
              </a:spcAft>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SOSPENSIONI DELLE ATTIVITA’ IMPRENDITORIALI </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(art. 14 </a:t>
            </a:r>
            <a:r>
              <a:rPr lang="it-IT" sz="2400" dirty="0" err="1" smtClean="0">
                <a:effectLst/>
                <a:latin typeface="Calibri" panose="020F0502020204030204" pitchFamily="34" charset="0"/>
                <a:ea typeface="Calibri" panose="020F0502020204030204" pitchFamily="34" charset="0"/>
                <a:cs typeface="Times New Roman" panose="02020603050405020304" pitchFamily="18" charset="0"/>
              </a:rPr>
              <a:t>D.lgs</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n. 81/2008)</a:t>
            </a: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Sono state sospese </a:t>
            </a:r>
            <a:r>
              <a:rPr lang="it-IT" sz="2400" b="1" i="1" dirty="0" smtClean="0">
                <a:effectLst/>
                <a:latin typeface="Calibri" panose="020F0502020204030204" pitchFamily="34" charset="0"/>
                <a:ea typeface="Calibri" panose="020F0502020204030204" pitchFamily="34" charset="0"/>
                <a:cs typeface="Times New Roman" panose="02020603050405020304" pitchFamily="18" charset="0"/>
              </a:rPr>
              <a:t>n. 24</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attività imprenditoriali per l’occupazione di lavoratori in nero in misura pari o superiore al 20% del personale presente:</a:t>
            </a:r>
          </a:p>
          <a:p>
            <a:pPr marL="457200">
              <a:spcAft>
                <a:spcPts val="0"/>
              </a:spcAft>
            </a:pPr>
            <a:r>
              <a:rPr lang="it-IT" sz="12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xmlns="" val="3026761657"/>
              </p:ext>
            </p:extLst>
          </p:nvPr>
        </p:nvGraphicFramePr>
        <p:xfrm>
          <a:off x="1159099" y="2105176"/>
          <a:ext cx="9151549" cy="4445881"/>
        </p:xfrm>
        <a:graphic>
          <a:graphicData uri="http://schemas.openxmlformats.org/drawingml/2006/table">
            <a:tbl>
              <a:tblPr firstRow="1" firstCol="1" bandRow="1">
                <a:tableStyleId>{21E4AEA4-8DFA-4A89-87EB-49C32662AFE0}</a:tableStyleId>
              </a:tblPr>
              <a:tblGrid>
                <a:gridCol w="2064743"/>
                <a:gridCol w="3649924"/>
                <a:gridCol w="3436882"/>
              </a:tblGrid>
              <a:tr h="1270443">
                <a:tc>
                  <a:txBody>
                    <a:bodyPr/>
                    <a:lstStyle/>
                    <a:p>
                      <a:pPr algn="just">
                        <a:lnSpc>
                          <a:spcPct val="115000"/>
                        </a:lnSpc>
                        <a:spcAft>
                          <a:spcPts val="1000"/>
                        </a:spcAft>
                      </a:pPr>
                      <a:r>
                        <a:rPr lang="it-IT" sz="2000" dirty="0" err="1">
                          <a:effectLst/>
                        </a:rPr>
                        <a:t>Macrocategorie</a:t>
                      </a:r>
                      <a:endParaRPr lang="it-IT" sz="2000" dirty="0">
                        <a:effectLst/>
                      </a:endParaRPr>
                    </a:p>
                    <a:p>
                      <a:pPr algn="just">
                        <a:lnSpc>
                          <a:spcPct val="115000"/>
                        </a:lnSpc>
                        <a:spcAft>
                          <a:spcPts val="1000"/>
                        </a:spcAft>
                      </a:pPr>
                      <a:r>
                        <a:rPr lang="it-IT" sz="2000" dirty="0">
                          <a:effectLst/>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a:effectLst/>
                        </a:rPr>
                        <a:t>Settore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a:effectLst/>
                        </a:rPr>
                        <a:t>N. </a:t>
                      </a:r>
                      <a:r>
                        <a:rPr lang="it-IT" sz="2000" dirty="0" err="1">
                          <a:effectLst/>
                        </a:rPr>
                        <a:t>Provv</a:t>
                      </a:r>
                      <a:r>
                        <a:rPr lang="it-IT" sz="2000" dirty="0">
                          <a:effectLst/>
                        </a:rPr>
                        <a:t>.</a:t>
                      </a:r>
                    </a:p>
                    <a:p>
                      <a:pPr algn="ctr">
                        <a:lnSpc>
                          <a:spcPct val="115000"/>
                        </a:lnSpc>
                        <a:spcAft>
                          <a:spcPts val="1000"/>
                        </a:spcAft>
                      </a:pPr>
                      <a:r>
                        <a:rPr lang="it-IT" sz="2000" dirty="0">
                          <a:effectLst/>
                        </a:rPr>
                        <a:t>Adottati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a:txBody>
                    <a:bodyPr/>
                    <a:lstStyle/>
                    <a:p>
                      <a:pPr algn="l">
                        <a:lnSpc>
                          <a:spcPct val="115000"/>
                        </a:lnSpc>
                        <a:spcAft>
                          <a:spcPts val="1000"/>
                        </a:spcAft>
                      </a:pPr>
                      <a:r>
                        <a:rPr lang="it-IT" sz="2000">
                          <a:effectLst/>
                        </a:rPr>
                        <a:t>EDILIZIA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1000"/>
                        </a:spcAft>
                      </a:pPr>
                      <a:r>
                        <a:rPr lang="it-IT" sz="2000">
                          <a:effectLst/>
                        </a:rPr>
                        <a:t>Edilizia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smtClean="0">
                          <a:effectLst/>
                          <a:latin typeface="+mn-lt"/>
                          <a:ea typeface="+mn-ea"/>
                          <a:cs typeface="+mn-cs"/>
                        </a:rPr>
                        <a:t>5</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rowSpan="4">
                  <a:txBody>
                    <a:bodyPr/>
                    <a:lstStyle/>
                    <a:p>
                      <a:pPr algn="l">
                        <a:lnSpc>
                          <a:spcPct val="115000"/>
                        </a:lnSpc>
                        <a:spcAft>
                          <a:spcPts val="1000"/>
                        </a:spcAft>
                      </a:pPr>
                      <a:r>
                        <a:rPr lang="it-IT" sz="2000">
                          <a:effectLst/>
                        </a:rPr>
                        <a:t>TERZIARIO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1000"/>
                        </a:spcAft>
                      </a:pPr>
                      <a:r>
                        <a:rPr lang="it-IT" sz="2000" dirty="0">
                          <a:effectLst/>
                        </a:rPr>
                        <a:t>Pubblici esercizi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11</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vMerge="1">
                  <a:txBody>
                    <a:bodyPr/>
                    <a:lstStyle/>
                    <a:p>
                      <a:endParaRPr lang="it-IT"/>
                    </a:p>
                  </a:txBody>
                  <a:tcPr/>
                </a:tc>
                <a:tc>
                  <a:txBody>
                    <a:bodyPr/>
                    <a:lstStyle/>
                    <a:p>
                      <a:pPr algn="l">
                        <a:lnSpc>
                          <a:spcPct val="115000"/>
                        </a:lnSpc>
                        <a:spcAft>
                          <a:spcPts val="1000"/>
                        </a:spcAft>
                      </a:pPr>
                      <a:r>
                        <a:rPr lang="it-IT" sz="2000">
                          <a:effectLst/>
                        </a:rPr>
                        <a:t>Commercio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6159">
                <a:tc vMerge="1">
                  <a:txBody>
                    <a:bodyPr/>
                    <a:lstStyle/>
                    <a:p>
                      <a:endParaRPr lang="it-IT"/>
                    </a:p>
                  </a:txBody>
                  <a:tcPr/>
                </a:tc>
                <a:tc>
                  <a:txBody>
                    <a:bodyPr/>
                    <a:lstStyle/>
                    <a:p>
                      <a:pPr algn="l">
                        <a:lnSpc>
                          <a:spcPct val="115000"/>
                        </a:lnSpc>
                        <a:spcAft>
                          <a:spcPts val="1000"/>
                        </a:spcAft>
                      </a:pPr>
                      <a:r>
                        <a:rPr lang="it-IT" sz="2000">
                          <a:effectLst/>
                        </a:rPr>
                        <a:t>Servizi alla persona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6159">
                <a:tc vMerge="1">
                  <a:txBody>
                    <a:bodyPr/>
                    <a:lstStyle/>
                    <a:p>
                      <a:endParaRPr lang="it-IT"/>
                    </a:p>
                  </a:txBody>
                  <a:tcPr/>
                </a:tc>
                <a:tc>
                  <a:txBody>
                    <a:bodyPr/>
                    <a:lstStyle/>
                    <a:p>
                      <a:pPr algn="l">
                        <a:lnSpc>
                          <a:spcPct val="115000"/>
                        </a:lnSpc>
                        <a:spcAft>
                          <a:spcPts val="1000"/>
                        </a:spcAft>
                      </a:pPr>
                      <a:r>
                        <a:rPr lang="it-IT" sz="2000">
                          <a:effectLst/>
                        </a:rPr>
                        <a:t>Terziario in genere</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rowSpan="2">
                  <a:txBody>
                    <a:bodyPr/>
                    <a:lstStyle/>
                    <a:p>
                      <a:pPr algn="l">
                        <a:lnSpc>
                          <a:spcPct val="115000"/>
                        </a:lnSpc>
                        <a:spcAft>
                          <a:spcPts val="1000"/>
                        </a:spcAft>
                      </a:pPr>
                      <a:r>
                        <a:rPr lang="it-IT" sz="2000">
                          <a:effectLst/>
                        </a:rPr>
                        <a:t>INDUSTRIA</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1000"/>
                        </a:spcAft>
                      </a:pPr>
                      <a:r>
                        <a:rPr lang="it-IT" sz="2000">
                          <a:effectLst/>
                        </a:rPr>
                        <a:t>Tessile Abb.to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vMerge="1">
                  <a:txBody>
                    <a:bodyPr/>
                    <a:lstStyle/>
                    <a:p>
                      <a:endParaRPr lang="it-IT"/>
                    </a:p>
                  </a:txBody>
                  <a:tcPr/>
                </a:tc>
                <a:tc>
                  <a:txBody>
                    <a:bodyPr/>
                    <a:lstStyle/>
                    <a:p>
                      <a:pPr algn="l">
                        <a:lnSpc>
                          <a:spcPct val="115000"/>
                        </a:lnSpc>
                        <a:spcAft>
                          <a:spcPts val="1000"/>
                        </a:spcAft>
                      </a:pPr>
                      <a:r>
                        <a:rPr lang="it-IT" sz="2000">
                          <a:effectLst/>
                        </a:rPr>
                        <a:t>Altro</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59983">
                <a:tc>
                  <a:txBody>
                    <a:bodyPr/>
                    <a:lstStyle/>
                    <a:p>
                      <a:pPr algn="l">
                        <a:lnSpc>
                          <a:spcPct val="115000"/>
                        </a:lnSpc>
                        <a:spcAft>
                          <a:spcPts val="1000"/>
                        </a:spcAft>
                      </a:pPr>
                      <a:r>
                        <a:rPr lang="it-IT" sz="2000">
                          <a:effectLst/>
                        </a:rPr>
                        <a:t> </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1000"/>
                        </a:spcAft>
                      </a:pPr>
                      <a:r>
                        <a:rPr lang="it-IT" sz="2000">
                          <a:effectLst/>
                        </a:rPr>
                        <a:t>TOTALE</a:t>
                      </a:r>
                      <a:endParaRPr lang="it-IT"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24</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278186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8034" y="165287"/>
            <a:ext cx="11384924" cy="1862048"/>
          </a:xfrm>
          <a:prstGeom prst="rect">
            <a:avLst/>
          </a:prstGeom>
        </p:spPr>
        <p:txBody>
          <a:bodyPr wrap="square">
            <a:spAutoFit/>
          </a:bodyPr>
          <a:lstStyle/>
          <a:p>
            <a:pPr algn="ctr">
              <a:lnSpc>
                <a:spcPct val="115000"/>
              </a:lnSpc>
              <a:spcAft>
                <a:spcPts val="0"/>
              </a:spcAft>
            </a:pPr>
            <a:r>
              <a:rPr lang="it-IT" sz="2000" b="1" dirty="0" smtClean="0">
                <a:effectLst/>
                <a:latin typeface="Calibri" panose="020F0502020204030204" pitchFamily="34" charset="0"/>
                <a:ea typeface="Calibri" panose="020F0502020204030204" pitchFamily="34" charset="0"/>
                <a:cs typeface="Times New Roman" panose="02020603050405020304" pitchFamily="18" charset="0"/>
              </a:rPr>
              <a:t>SANZIONI AMMINISTRATIVE E PENALI INTROITATE </a:t>
            </a:r>
            <a:endParaRPr lang="it-IT"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20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it-IT"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Nell’anno 2017 sono state introitate sanzioni amministrative e penali per complessivi </a:t>
            </a:r>
            <a:r>
              <a:rPr lang="it-IT" sz="20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it-IT" sz="2000" b="1" dirty="0">
                <a:latin typeface="Calibri" panose="020F0502020204030204" pitchFamily="34" charset="0"/>
                <a:ea typeface="Calibri" panose="020F0502020204030204" pitchFamily="34" charset="0"/>
                <a:cs typeface="Times New Roman" panose="02020603050405020304" pitchFamily="18" charset="0"/>
              </a:rPr>
              <a:t>474.870,84 </a:t>
            </a: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 (€ </a:t>
            </a:r>
            <a:r>
              <a:rPr lang="it-IT" sz="2000" dirty="0">
                <a:latin typeface="Calibri" panose="020F0502020204030204" pitchFamily="34" charset="0"/>
                <a:ea typeface="Calibri" panose="020F0502020204030204" pitchFamily="34" charset="0"/>
                <a:cs typeface="Times New Roman" panose="02020603050405020304" pitchFamily="18" charset="0"/>
              </a:rPr>
              <a:t>437.115,05  </a:t>
            </a:r>
            <a:r>
              <a:rPr lang="it-IT" sz="2000" dirty="0" smtClean="0">
                <a:effectLst/>
                <a:latin typeface="Calibri" panose="020F0502020204030204" pitchFamily="34" charset="0"/>
                <a:ea typeface="Calibri" panose="020F0502020204030204" pitchFamily="34" charset="0"/>
                <a:cs typeface="Times New Roman" panose="02020603050405020304" pitchFamily="18" charset="0"/>
              </a:rPr>
              <a:t>nel 2016)</a:t>
            </a:r>
          </a:p>
          <a:p>
            <a:pPr>
              <a:lnSpc>
                <a:spcPct val="115000"/>
              </a:lnSpc>
              <a:spcAft>
                <a:spcPts val="0"/>
              </a:spcAft>
            </a:pPr>
            <a:r>
              <a:rPr lang="it-IT" sz="2000" u="sng" dirty="0" smtClean="0">
                <a:effectLst/>
                <a:latin typeface="Calibri" panose="020F0502020204030204" pitchFamily="34" charset="0"/>
                <a:ea typeface="Calibri" panose="020F0502020204030204" pitchFamily="34" charset="0"/>
                <a:cs typeface="Times New Roman" panose="02020603050405020304" pitchFamily="18" charset="0"/>
              </a:rPr>
              <a:t> </a:t>
            </a:r>
            <a:r>
              <a:rPr lang="it-IT" sz="2000" b="1" u="sng" dirty="0" smtClean="0">
                <a:effectLst/>
                <a:latin typeface="Calibri" panose="020F0502020204030204" pitchFamily="34" charset="0"/>
                <a:ea typeface="Calibri" panose="020F0502020204030204" pitchFamily="34" charset="0"/>
                <a:cs typeface="Times New Roman" panose="02020603050405020304" pitchFamily="18" charset="0"/>
              </a:rPr>
              <a:t>Sanzioni introitate: Anno 2017 €. </a:t>
            </a:r>
            <a:r>
              <a:rPr lang="it-IT" sz="2000" b="1" u="sng" dirty="0">
                <a:latin typeface="Calibri" panose="020F0502020204030204" pitchFamily="34" charset="0"/>
                <a:ea typeface="Calibri" panose="020F0502020204030204" pitchFamily="34" charset="0"/>
                <a:cs typeface="Times New Roman" panose="02020603050405020304" pitchFamily="18" charset="0"/>
              </a:rPr>
              <a:t>474.870,84 </a:t>
            </a:r>
            <a:r>
              <a:rPr lang="it-IT" sz="2000" b="1" u="sng" dirty="0" smtClean="0">
                <a:effectLst/>
                <a:latin typeface="Calibri" panose="020F0502020204030204" pitchFamily="34" charset="0"/>
                <a:ea typeface="Calibri" panose="020F0502020204030204" pitchFamily="34" charset="0"/>
                <a:cs typeface="Times New Roman" panose="02020603050405020304" pitchFamily="18" charset="0"/>
              </a:rPr>
              <a:t>/  Anno 2016 €. </a:t>
            </a:r>
            <a:r>
              <a:rPr lang="it-IT" sz="2000" b="1" u="sng" dirty="0">
                <a:latin typeface="Calibri" panose="020F0502020204030204" pitchFamily="34" charset="0"/>
                <a:ea typeface="Calibri" panose="020F0502020204030204" pitchFamily="34" charset="0"/>
                <a:cs typeface="Times New Roman" panose="02020603050405020304" pitchFamily="18" charset="0"/>
              </a:rPr>
              <a:t>437.115,05</a:t>
            </a:r>
            <a:r>
              <a:rPr lang="it-IT" sz="2000" u="sng" dirty="0">
                <a:latin typeface="Calibri" panose="020F0502020204030204" pitchFamily="34" charset="0"/>
                <a:ea typeface="Calibri" panose="020F0502020204030204" pitchFamily="34" charset="0"/>
                <a:cs typeface="Times New Roman" panose="02020603050405020304" pitchFamily="18" charset="0"/>
              </a:rPr>
              <a:t> </a:t>
            </a:r>
            <a:endParaRPr lang="it-IT" sz="2000" u="sng"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xmlns="" val="2923079442"/>
              </p:ext>
            </p:extLst>
          </p:nvPr>
        </p:nvGraphicFramePr>
        <p:xfrm>
          <a:off x="643942" y="2027335"/>
          <a:ext cx="10728101" cy="4956638"/>
        </p:xfrm>
        <a:graphic>
          <a:graphicData uri="http://schemas.openxmlformats.org/drawingml/2006/table">
            <a:tbl>
              <a:tblPr firstRow="1" firstCol="1" bandRow="1">
                <a:tableStyleId>{7DF18680-E054-41AD-8BC1-D1AEF772440D}</a:tableStyleId>
              </a:tblPr>
              <a:tblGrid>
                <a:gridCol w="2682523"/>
                <a:gridCol w="1411959"/>
                <a:gridCol w="1270564"/>
                <a:gridCol w="1269568"/>
                <a:gridCol w="1135144"/>
                <a:gridCol w="1270564"/>
                <a:gridCol w="1687779"/>
              </a:tblGrid>
              <a:tr h="485808">
                <a:tc>
                  <a:txBody>
                    <a:bodyPr/>
                    <a:lstStyle/>
                    <a:p>
                      <a:pPr>
                        <a:lnSpc>
                          <a:spcPct val="115000"/>
                        </a:lnSpc>
                        <a:spcAft>
                          <a:spcPts val="1000"/>
                        </a:spcAft>
                      </a:pPr>
                      <a:r>
                        <a:rPr lang="it-IT" sz="1100" dirty="0">
                          <a:effectLst/>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gridSpan="6">
                  <a:txBody>
                    <a:bodyPr/>
                    <a:lstStyle/>
                    <a:p>
                      <a:pPr algn="ctr">
                        <a:lnSpc>
                          <a:spcPct val="115000"/>
                        </a:lnSpc>
                        <a:spcAft>
                          <a:spcPts val="1000"/>
                        </a:spcAft>
                      </a:pPr>
                      <a:r>
                        <a:rPr lang="it-IT" sz="1100" dirty="0">
                          <a:effectLst/>
                        </a:rPr>
                        <a:t>ANNO 2015</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623598">
                <a:tc>
                  <a:txBody>
                    <a:bodyPr/>
                    <a:lstStyle/>
                    <a:p>
                      <a:endParaRPr lang="it-IT" sz="1100">
                        <a:effectLst/>
                        <a:latin typeface="Calibri" panose="020F0502020204030204" pitchFamily="34" charset="0"/>
                      </a:endParaRPr>
                    </a:p>
                  </a:txBody>
                  <a:tcPr marL="44450" marR="44450" marT="0" marB="0"/>
                </a:tc>
                <a:tc>
                  <a:txBody>
                    <a:bodyPr/>
                    <a:lstStyle/>
                    <a:p>
                      <a:pPr algn="ctr">
                        <a:lnSpc>
                          <a:spcPct val="115000"/>
                        </a:lnSpc>
                        <a:spcAft>
                          <a:spcPts val="1000"/>
                        </a:spcAft>
                      </a:pPr>
                      <a:r>
                        <a:rPr lang="it-IT" sz="1100" dirty="0">
                          <a:effectLst/>
                        </a:rPr>
                        <a:t>SANZIONI AMMINISTRATIVE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1100" dirty="0">
                          <a:effectLst/>
                        </a:rPr>
                        <a:t>SANZIONI PENALI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1100" dirty="0">
                          <a:effectLst/>
                        </a:rPr>
                        <a:t>IMPORTI PAGATI PER REVOCHE SOSPENSIONI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1100" dirty="0">
                          <a:effectLst/>
                        </a:rPr>
                        <a:t>IMPORTI SANZIONI NON GESTITE A SGIL - TSS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1100" dirty="0">
                          <a:effectLst/>
                        </a:rPr>
                        <a:t>IMPORTI ORDINANZE INGIUNZIONI</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72684">
                <a:tc>
                  <a:txBody>
                    <a:bodyPr/>
                    <a:lstStyle/>
                    <a:p>
                      <a:pPr>
                        <a:lnSpc>
                          <a:spcPct val="115000"/>
                        </a:lnSpc>
                        <a:spcAft>
                          <a:spcPts val="1000"/>
                        </a:spcAft>
                      </a:pPr>
                      <a:r>
                        <a:rPr lang="it-IT" sz="1100">
                          <a:effectLst/>
                        </a:rPr>
                        <a:t>Agricoltura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20.875,00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dirty="0">
                          <a:solidFill>
                            <a:srgbClr val="000000"/>
                          </a:solidFill>
                          <a:effectLst/>
                          <a:latin typeface="Calibri"/>
                          <a:ea typeface="Times New Roman"/>
                          <a:cs typeface="Times New Roman"/>
                        </a:rPr>
                        <a:t>€         4.688,98</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25.563,98</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Estrazione minerali cave e miniere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Attività manifatturiere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effectLst/>
                          <a:latin typeface="Calibri"/>
                          <a:ea typeface="Calibri"/>
                          <a:cs typeface="Times New Roman"/>
                        </a:rPr>
                        <a:t>€         11.767,00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effectLst/>
                          <a:latin typeface="Calibri"/>
                          <a:ea typeface="Calibri"/>
                          <a:cs typeface="Times New Roman"/>
                        </a:rPr>
                        <a:t>€         4.672,60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8.333,80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a:effectLst/>
                          <a:latin typeface="Calibri"/>
                          <a:ea typeface="Calibri"/>
                          <a:cs typeface="Times New Roman"/>
                        </a:rPr>
                        <a:t>€                 24.773,40</a:t>
                      </a:r>
                      <a:endParaRPr lang="it-IT" sz="110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Servizi energia elettrica, gas, ecc.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Servizi acqua rifiuti ecc.</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1.315,20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1.315,20</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Edilizia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23.711,00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74.590,10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dirty="0">
                          <a:solidFill>
                            <a:srgbClr val="000000"/>
                          </a:solidFill>
                          <a:effectLst/>
                          <a:latin typeface="Calibri"/>
                          <a:ea typeface="Times New Roman"/>
                          <a:cs typeface="Times New Roman"/>
                        </a:rPr>
                        <a:t>€         9.750,00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8.967,91</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117.019,01</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Commercio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28.750,00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11.259,50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dirty="0">
                          <a:solidFill>
                            <a:srgbClr val="000000"/>
                          </a:solidFill>
                          <a:effectLst/>
                          <a:latin typeface="Calibri"/>
                          <a:ea typeface="Times New Roman"/>
                          <a:cs typeface="Times New Roman"/>
                        </a:rPr>
                        <a:t>€         7.800,00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21.397,58</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69.207,08</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Trasporto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12.223,00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1.549,00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dirty="0" smtClean="0">
                          <a:solidFill>
                            <a:srgbClr val="000000"/>
                          </a:solidFill>
                          <a:effectLst/>
                          <a:latin typeface="+mn-lt"/>
                          <a:ea typeface="Times New Roman"/>
                          <a:cs typeface="Times New Roman"/>
                        </a:rPr>
                        <a:t>€     22942,00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7.094,25</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43.808,25</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Pubblici esercizi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45.000,00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15.616,25</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21.450,00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46.869,15</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128.935,40</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Attivita' immobiliari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              250,00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2.357,98</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2.607,98</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Attività professionali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           3.400,00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3.507,20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6.907,20</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Servizi alle imprese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1.315,20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effectLst/>
                          <a:latin typeface="Calibri"/>
                          <a:ea typeface="Calibri"/>
                          <a:cs typeface="Times New Roman"/>
                        </a:rPr>
                        <a:t>€                   1.315,20</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Istruzione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            1.725,00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774,50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a:solidFill>
                            <a:srgbClr val="000000"/>
                          </a:solidFill>
                          <a:effectLst/>
                          <a:latin typeface="Calibri"/>
                          <a:ea typeface="Times New Roman"/>
                          <a:cs typeface="Times New Roman"/>
                        </a:rPr>
                        <a:t>€                   2.499,50</a:t>
                      </a:r>
                      <a:endParaRPr lang="it-IT" sz="110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Sanita' e assistenza sociale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               125,00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1.753,60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1.878,60</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Attivita' sportive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            3.692,00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387,25</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4.082,96</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8.162,21</a:t>
                      </a:r>
                      <a:endParaRPr lang="it-IT" sz="1100"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Altre attività di servizi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7.939,00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3.127,25</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7.800,00</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11.374,49</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1100" dirty="0" smtClean="0">
                          <a:effectLst/>
                          <a:latin typeface="+mn-lt"/>
                          <a:ea typeface="Calibri"/>
                          <a:cs typeface="Times New Roman"/>
                        </a:rPr>
                        <a:t>€             </a:t>
                      </a:r>
                      <a:r>
                        <a:rPr lang="it-IT" sz="900" b="1" dirty="0" smtClean="0">
                          <a:effectLst/>
                          <a:latin typeface="+mn-lt"/>
                          <a:ea typeface="Calibri"/>
                          <a:cs typeface="Times New Roman"/>
                        </a:rPr>
                        <a:t>30,240,74</a:t>
                      </a:r>
                      <a:endParaRPr lang="it-IT" sz="900" b="1" dirty="0">
                        <a:effectLst/>
                        <a:latin typeface="Calibri"/>
                        <a:ea typeface="Calibri"/>
                        <a:cs typeface="Times New Roman"/>
                      </a:endParaRPr>
                    </a:p>
                  </a:txBody>
                  <a:tcPr marL="44450" marR="44450" marT="0" marB="0"/>
                </a:tc>
              </a:tr>
              <a:tr h="172684">
                <a:tc>
                  <a:txBody>
                    <a:bodyPr/>
                    <a:lstStyle/>
                    <a:p>
                      <a:pPr>
                        <a:lnSpc>
                          <a:spcPct val="115000"/>
                        </a:lnSpc>
                        <a:spcAft>
                          <a:spcPts val="1000"/>
                        </a:spcAft>
                      </a:pPr>
                      <a:r>
                        <a:rPr lang="it-IT" sz="1100">
                          <a:effectLst/>
                        </a:rPr>
                        <a:t>Lavoro domestico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a:solidFill>
                            <a:srgbClr val="000000"/>
                          </a:solidFill>
                          <a:effectLst/>
                          <a:latin typeface="Calibri"/>
                          <a:ea typeface="Times New Roman"/>
                          <a:cs typeface="Times New Roman"/>
                        </a:rPr>
                        <a:t>€       10.629,09</a:t>
                      </a:r>
                      <a:endParaRPr lang="it-IT"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10.629,09</a:t>
                      </a:r>
                      <a:endParaRPr lang="it-IT" sz="1100" dirty="0">
                        <a:effectLst/>
                        <a:latin typeface="Calibri"/>
                        <a:ea typeface="Calibri"/>
                        <a:cs typeface="Times New Roman"/>
                      </a:endParaRPr>
                    </a:p>
                  </a:txBody>
                  <a:tcPr marL="44450" marR="44450" marT="0" marB="0"/>
                </a:tc>
              </a:tr>
              <a:tr h="422324">
                <a:tc>
                  <a:txBody>
                    <a:bodyPr/>
                    <a:lstStyle/>
                    <a:p>
                      <a:pPr>
                        <a:lnSpc>
                          <a:spcPct val="115000"/>
                        </a:lnSpc>
                        <a:spcAft>
                          <a:spcPts val="1000"/>
                        </a:spcAft>
                      </a:pPr>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159.467,00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119.865,65</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46.800,00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22.942,00</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a:solidFill>
                            <a:srgbClr val="000000"/>
                          </a:solidFill>
                          <a:effectLst/>
                          <a:latin typeface="Calibri"/>
                          <a:ea typeface="Times New Roman"/>
                          <a:cs typeface="Times New Roman"/>
                        </a:rPr>
                        <a:t>€     125.796,19</a:t>
                      </a:r>
                      <a:endParaRPr lang="it-IT"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it-IT" sz="900" b="1" dirty="0" smtClean="0">
                          <a:solidFill>
                            <a:srgbClr val="000000"/>
                          </a:solidFill>
                          <a:effectLst/>
                          <a:latin typeface="Calibri"/>
                          <a:ea typeface="Times New Roman"/>
                          <a:cs typeface="Times New Roman"/>
                        </a:rPr>
                        <a:t> €               </a:t>
                      </a:r>
                      <a:r>
                        <a:rPr lang="it-IT" sz="900" b="1" dirty="0">
                          <a:solidFill>
                            <a:srgbClr val="000000"/>
                          </a:solidFill>
                          <a:effectLst/>
                          <a:latin typeface="Calibri"/>
                          <a:ea typeface="Times New Roman"/>
                          <a:cs typeface="Times New Roman"/>
                        </a:rPr>
                        <a:t>474.870,84</a:t>
                      </a:r>
                      <a:endParaRPr lang="it-IT" sz="1100" dirty="0">
                        <a:effectLst/>
                        <a:latin typeface="Calibri"/>
                        <a:ea typeface="Calibri"/>
                        <a:cs typeface="Times New Roman"/>
                      </a:endParaRPr>
                    </a:p>
                  </a:txBody>
                  <a:tcPr marL="44450" marR="44450" marT="0" marB="0"/>
                </a:tc>
              </a:tr>
            </a:tbl>
          </a:graphicData>
        </a:graphic>
      </p:graphicFrame>
    </p:spTree>
    <p:extLst>
      <p:ext uri="{BB962C8B-B14F-4D97-AF65-F5344CB8AC3E}">
        <p14:creationId xmlns:p14="http://schemas.microsoft.com/office/powerpoint/2010/main" xmlns="" val="3983600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40913" y="602496"/>
            <a:ext cx="11449319" cy="5004447"/>
          </a:xfrm>
          <a:prstGeom prst="rect">
            <a:avLst/>
          </a:prstGeom>
        </p:spPr>
        <p:txBody>
          <a:bodyPr wrap="square">
            <a:spAutoFit/>
          </a:bodyPr>
          <a:lstStyle/>
          <a:p>
            <a:pPr algn="ctr">
              <a:lnSpc>
                <a:spcPct val="115000"/>
              </a:lnSpc>
              <a:spcAft>
                <a:spcPts val="0"/>
              </a:spcAft>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ATTIVITA’ DI NATURA PENALE</a:t>
            </a: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it-IT" sz="2400" b="1" dirty="0" smtClean="0"/>
              <a:t> </a:t>
            </a:r>
            <a:endParaRPr lang="it-IT" sz="2400" dirty="0" smtClean="0"/>
          </a:p>
          <a:p>
            <a:r>
              <a:rPr lang="it-IT" sz="2400" dirty="0" smtClean="0"/>
              <a:t>Nell’anno 2017 gli </a:t>
            </a:r>
            <a:r>
              <a:rPr lang="it-IT" sz="2400" u="sng" dirty="0" smtClean="0"/>
              <a:t>accertamenti di natura penale</a:t>
            </a:r>
            <a:r>
              <a:rPr lang="it-IT" sz="2400" dirty="0" smtClean="0"/>
              <a:t> hanno portato ai seguenti risultati:</a:t>
            </a:r>
          </a:p>
          <a:p>
            <a:r>
              <a:rPr lang="it-IT" sz="2400" dirty="0" smtClean="0"/>
              <a:t> </a:t>
            </a:r>
          </a:p>
          <a:p>
            <a:pPr lvl="0"/>
            <a:r>
              <a:rPr lang="it-IT" sz="2400" dirty="0" smtClean="0"/>
              <a:t>sono stati </a:t>
            </a:r>
            <a:r>
              <a:rPr lang="it-IT" sz="2400" b="1" dirty="0" smtClean="0"/>
              <a:t>introitati i seguenti importi a titolo di ammende</a:t>
            </a:r>
            <a:r>
              <a:rPr lang="it-IT" sz="2400" dirty="0" smtClean="0"/>
              <a:t> comminate per violazioni in materia di sicurezza sul lavoro</a:t>
            </a:r>
            <a:r>
              <a:rPr lang="it-IT" sz="2400" b="1" dirty="0" smtClean="0"/>
              <a:t>:</a:t>
            </a:r>
            <a:r>
              <a:rPr lang="it-IT" sz="2400" dirty="0" smtClean="0"/>
              <a:t> </a:t>
            </a:r>
          </a:p>
          <a:p>
            <a:r>
              <a:rPr lang="it-IT" sz="2400" u="sng" dirty="0" smtClean="0"/>
              <a:t>I</a:t>
            </a:r>
            <a:r>
              <a:rPr lang="it-IT" sz="2400" dirty="0" smtClean="0"/>
              <a:t>mporto introitato anno 2017  -  </a:t>
            </a:r>
            <a:r>
              <a:rPr lang="it-IT" sz="2400" b="1" dirty="0"/>
              <a:t>€. 92.918,85 /   </a:t>
            </a:r>
            <a:r>
              <a:rPr lang="it-IT" sz="2400" dirty="0" smtClean="0"/>
              <a:t>anno 2016 -   </a:t>
            </a:r>
            <a:r>
              <a:rPr lang="it-IT" sz="2400" dirty="0"/>
              <a:t>€. 80.521,00</a:t>
            </a:r>
            <a:r>
              <a:rPr lang="it-IT" sz="2400" dirty="0" smtClean="0"/>
              <a:t> </a:t>
            </a:r>
          </a:p>
          <a:p>
            <a:r>
              <a:rPr lang="it-IT" sz="2400" dirty="0" smtClean="0"/>
              <a:t> </a:t>
            </a:r>
          </a:p>
          <a:p>
            <a:pPr lvl="0"/>
            <a:r>
              <a:rPr lang="it-IT" sz="2400" b="1" dirty="0" smtClean="0"/>
              <a:t> </a:t>
            </a:r>
            <a:r>
              <a:rPr lang="it-IT" sz="2400" dirty="0" smtClean="0"/>
              <a:t>Numero</a:t>
            </a:r>
            <a:r>
              <a:rPr lang="it-IT" sz="2400" b="1" dirty="0" smtClean="0"/>
              <a:t> persone denunciate all’Autorità Giudiziaria: </a:t>
            </a:r>
            <a:endParaRPr lang="it-IT" sz="2400" dirty="0" smtClean="0"/>
          </a:p>
          <a:p>
            <a:r>
              <a:rPr lang="it-IT" sz="2400" b="1" dirty="0" smtClean="0"/>
              <a:t>Anno 2017:   n.42 	</a:t>
            </a:r>
            <a:r>
              <a:rPr lang="it-IT" sz="2400" dirty="0" smtClean="0"/>
              <a:t>Anno 2016: n.26     </a:t>
            </a:r>
          </a:p>
          <a:p>
            <a:pPr marL="457200" algn="just">
              <a:spcAft>
                <a:spcPts val="0"/>
              </a:spcAft>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algn="just">
              <a:spcAft>
                <a:spcPts val="0"/>
              </a:spcAft>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xmlns="" val="45854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1350</Words>
  <Application>Microsoft Office PowerPoint</Application>
  <PresentationFormat>Personalizzato</PresentationFormat>
  <Paragraphs>357</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ISPETTORATO TERRITORIALE DEL LAVORO DI PIACENZA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Company>Olidata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Colomba Filippo</dc:creator>
  <cp:lastModifiedBy>lmaddaloni</cp:lastModifiedBy>
  <cp:revision>59</cp:revision>
  <cp:lastPrinted>2018-01-16T13:43:55Z</cp:lastPrinted>
  <dcterms:created xsi:type="dcterms:W3CDTF">2016-02-03T08:36:32Z</dcterms:created>
  <dcterms:modified xsi:type="dcterms:W3CDTF">2018-01-31T14:28:17Z</dcterms:modified>
</cp:coreProperties>
</file>