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7" r:id="rId3"/>
    <p:sldId id="260" r:id="rId4"/>
    <p:sldId id="263" r:id="rId5"/>
    <p:sldId id="262" r:id="rId6"/>
    <p:sldId id="265" r:id="rId7"/>
    <p:sldId id="272" r:id="rId8"/>
    <p:sldId id="258" r:id="rId9"/>
    <p:sldId id="271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ISTOTELE\DR\BO__2\PROCESSI_TRASVERSALI\VALORIZZAZIONI\ESITO_CONSULTAZIONE\2016%204%202_Elenco%20partecipanti%20e%20propos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ISTOTELE\DR\BO__2\PROCESSI_TRASVERSALI\VALORIZZAZIONI\ESITO_CONSULTAZIONE\2016%204%202_Elenco%20partecipanti%20e%20propost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ISTOTELE\DR\BO__2\PROCESSI_TRASVERSALI\VALORIZZAZIONI\ESITO_CONSULTAZIONE\2016%204%202_Elenco%20partecipanti%20e%20propos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600" dirty="0"/>
              <a:t>Soggetti interessati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0513368884941"/>
          <c:y val="7.7616375958226944E-2"/>
          <c:w val="0.64677961409305851"/>
          <c:h val="0.8057292414663958"/>
        </c:manualLayout>
      </c:layout>
      <c:pie3DChart>
        <c:varyColors val="1"/>
        <c:ser>
          <c:idx val="0"/>
          <c:order val="0"/>
          <c:tx>
            <c:strRef>
              <c:f>'BENI PROPOSTE'!$F$20</c:f>
              <c:strCache>
                <c:ptCount val="1"/>
                <c:pt idx="0">
                  <c:v>soggetti partecipanti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'BENI PROPOSTE'!$E$21:$E$23</c:f>
              <c:strCache>
                <c:ptCount val="3"/>
                <c:pt idx="0">
                  <c:v>associazione culturale</c:v>
                </c:pt>
                <c:pt idx="1">
                  <c:v>operatore privato</c:v>
                </c:pt>
                <c:pt idx="2">
                  <c:v>soggetto pubblico</c:v>
                </c:pt>
              </c:strCache>
            </c:strRef>
          </c:cat>
          <c:val>
            <c:numRef>
              <c:f>'BENI PROPOSTE'!$F$21:$F$23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82682886183378035"/>
          <c:w val="1"/>
          <c:h val="0.10763370465612228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371215955428832E-2"/>
          <c:y val="4.9272303077435832E-2"/>
          <c:w val="0.96362878404457142"/>
          <c:h val="0.94995694922786356"/>
        </c:manualLayout>
      </c:layout>
      <c:pie3DChart>
        <c:varyColors val="1"/>
        <c:ser>
          <c:idx val="0"/>
          <c:order val="0"/>
          <c:tx>
            <c:strRef>
              <c:f>'BENI COINVOLTI (2)'!$G$7</c:f>
              <c:strCache>
                <c:ptCount val="1"/>
                <c:pt idx="0">
                  <c:v>Percentuali parziali</c:v>
                </c:pt>
              </c:strCache>
            </c:strRef>
          </c:tx>
          <c:dLbls>
            <c:dLbl>
              <c:idx val="0"/>
              <c:layout>
                <c:manualLayout>
                  <c:x val="-0.17881059192656754"/>
                  <c:y val="2.7847782994871915E-2"/>
                </c:manualLayout>
              </c:layout>
              <c:tx>
                <c:rich>
                  <a:bodyPr/>
                  <a:lstStyle/>
                  <a:p>
                    <a:r>
                      <a:rPr lang="it-IT" sz="1050" b="1" dirty="0"/>
                      <a:t>B</a:t>
                    </a:r>
                    <a:r>
                      <a:rPr lang="it-IT" dirty="0"/>
                      <a:t>astione di Porta </a:t>
                    </a:r>
                    <a:r>
                      <a:rPr lang="it-IT" dirty="0" smtClean="0"/>
                      <a:t>Borghetto 21</a:t>
                    </a:r>
                    <a:r>
                      <a:rPr lang="it-IT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437324971554884E-2"/>
                  <c:y val="-0.17538109800665422"/>
                </c:manualLayout>
              </c:layout>
              <c:tx>
                <c:rich>
                  <a:bodyPr/>
                  <a:lstStyle/>
                  <a:p>
                    <a:r>
                      <a:rPr lang="it-IT" sz="1050" b="1" dirty="0"/>
                      <a:t>E</a:t>
                    </a:r>
                    <a:r>
                      <a:rPr lang="it-IT" dirty="0"/>
                      <a:t>x Rimessa locomotori </a:t>
                    </a:r>
                    <a:r>
                      <a:rPr lang="it-IT" dirty="0" smtClean="0"/>
                      <a:t>16</a:t>
                    </a:r>
                    <a:r>
                      <a:rPr lang="it-IT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 b="1" dirty="0" err="1"/>
                      <a:t>B</a:t>
                    </a:r>
                    <a:r>
                      <a:rPr lang="en-US" dirty="0" err="1"/>
                      <a:t>astione</a:t>
                    </a:r>
                    <a:r>
                      <a:rPr lang="en-US" dirty="0"/>
                      <a:t> S. </a:t>
                    </a:r>
                    <a:r>
                      <a:rPr lang="en-US" dirty="0" err="1" smtClean="0"/>
                      <a:t>Sisto</a:t>
                    </a:r>
                    <a:endParaRPr lang="en-US" dirty="0" smtClean="0"/>
                  </a:p>
                  <a:p>
                    <a:r>
                      <a:rPr lang="en-US" dirty="0" smtClean="0"/>
                      <a:t>  </a:t>
                    </a:r>
                    <a:r>
                      <a:rPr lang="en-US" dirty="0"/>
                      <a:t>11%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577953326823336"/>
                  <c:y val="-0.10504205673053871"/>
                </c:manualLayout>
              </c:layout>
              <c:tx>
                <c:rich>
                  <a:bodyPr/>
                  <a:lstStyle/>
                  <a:p>
                    <a:r>
                      <a:rPr lang="it-IT" sz="1050" b="1" dirty="0"/>
                      <a:t>E</a:t>
                    </a:r>
                    <a:r>
                      <a:rPr lang="it-IT" dirty="0"/>
                      <a:t>x Chiesa di S. </a:t>
                    </a:r>
                    <a:r>
                      <a:rPr lang="it-IT" dirty="0" smtClean="0"/>
                      <a:t>Agostino </a:t>
                    </a:r>
                    <a:r>
                      <a:rPr lang="it-IT" dirty="0"/>
                      <a:t>11%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372601874645503E-2"/>
                  <c:y val="-0.17695877358656056"/>
                </c:manualLayout>
              </c:layout>
              <c:tx>
                <c:rich>
                  <a:bodyPr/>
                  <a:lstStyle/>
                  <a:p>
                    <a:r>
                      <a:rPr lang="it-IT" sz="1050" b="1" dirty="0"/>
                      <a:t>E</a:t>
                    </a:r>
                    <a:r>
                      <a:rPr lang="it-IT" dirty="0"/>
                      <a:t>x Caserma Jacopo Dal </a:t>
                    </a:r>
                    <a:r>
                      <a:rPr lang="it-IT" dirty="0" smtClean="0"/>
                      <a:t>Verme</a:t>
                    </a:r>
                    <a:r>
                      <a:rPr lang="it-IT" baseline="0" dirty="0" smtClean="0"/>
                      <a:t> </a:t>
                    </a:r>
                  </a:p>
                  <a:p>
                    <a:r>
                      <a:rPr lang="it-IT" dirty="0" smtClean="0"/>
                      <a:t>11</a:t>
                    </a:r>
                    <a:r>
                      <a:rPr lang="it-IT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50" b="1" dirty="0" err="1" smtClean="0"/>
                      <a:t>A</a:t>
                    </a:r>
                    <a:r>
                      <a:rPr lang="en-US" dirty="0" err="1" smtClean="0"/>
                      <a:t>ltri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beni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32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Arial" pitchFamily="34" charset="0"/>
                    <a:cs typeface="Arial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'BENI COINVOLTI (2)'!$E$8:$E$13</c:f>
              <c:strCache>
                <c:ptCount val="6"/>
                <c:pt idx="0">
                  <c:v>Bastione di Porta Borghetto</c:v>
                </c:pt>
                <c:pt idx="1">
                  <c:v>Ex Rimessa locomotori ferrovia </c:v>
                </c:pt>
                <c:pt idx="2">
                  <c:v>Bastione S. Sisto </c:v>
                </c:pt>
                <c:pt idx="3">
                  <c:v>Ex Chiesa di S. Agostino </c:v>
                </c:pt>
                <c:pt idx="4">
                  <c:v>Ex Caserma Jacopo Dal Verme</c:v>
                </c:pt>
                <c:pt idx="5">
                  <c:v>altri beni</c:v>
                </c:pt>
              </c:strCache>
            </c:strRef>
          </c:cat>
          <c:val>
            <c:numRef>
              <c:f>'BENI COINVOLTI (2)'!$G$8:$G$13</c:f>
              <c:numCache>
                <c:formatCode>0%</c:formatCode>
                <c:ptCount val="6"/>
                <c:pt idx="0">
                  <c:v>0.21052631578947378</c:v>
                </c:pt>
                <c:pt idx="1">
                  <c:v>0.15789473684210545</c:v>
                </c:pt>
                <c:pt idx="2">
                  <c:v>0.10526315789473686</c:v>
                </c:pt>
                <c:pt idx="3">
                  <c:v>0.10526315789473686</c:v>
                </c:pt>
                <c:pt idx="4">
                  <c:v>0.10526315789473686</c:v>
                </c:pt>
                <c:pt idx="5">
                  <c:v>0.31578647000000037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Le proposte di valorizzazione ricevute suddivise</a:t>
            </a:r>
            <a:r>
              <a:rPr lang="it-IT" baseline="0" dirty="0" smtClean="0"/>
              <a:t> per aree di interesse</a:t>
            </a:r>
            <a:endParaRPr lang="it-IT" dirty="0"/>
          </a:p>
        </c:rich>
      </c:tx>
      <c:layout>
        <c:manualLayout>
          <c:xMode val="edge"/>
          <c:yMode val="edge"/>
          <c:x val="0.11062047719744887"/>
          <c:y val="3.57292585939088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198590988087781"/>
          <c:y val="0.20373319631152104"/>
          <c:w val="0.49304747453174991"/>
          <c:h val="0.76881485390512194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9.6718644164985254E-2"/>
                  <c:y val="2.43267989380490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568308419733538"/>
                  <c:y val="7.6021246681403212E-2"/>
                </c:manualLayout>
              </c:layout>
              <c:tx>
                <c:rich>
                  <a:bodyPr/>
                  <a:lstStyle/>
                  <a:p>
                    <a:r>
                      <a:rPr lang="it-IT" sz="1400" smtClean="0"/>
                      <a:t>S</a:t>
                    </a:r>
                    <a:r>
                      <a:rPr lang="it-IT" smtClean="0"/>
                      <a:t>port</a:t>
                    </a:r>
                    <a:r>
                      <a:rPr lang="it-IT" baseline="0" smtClean="0"/>
                      <a:t> e </a:t>
                    </a:r>
                    <a:r>
                      <a:rPr lang="it-IT" smtClean="0"/>
                      <a:t>benessere</a:t>
                    </a:r>
                    <a:r>
                      <a:rPr lang="it-IT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8964440032350049E-3"/>
                  <c:y val="4.25718981415858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Partecipanti_FINALE!$O$28:$S$28</c:f>
              <c:strCache>
                <c:ptCount val="5"/>
                <c:pt idx="0">
                  <c:v>attività culturali</c:v>
                </c:pt>
                <c:pt idx="1">
                  <c:v>attività socio-ricreative</c:v>
                </c:pt>
                <c:pt idx="2">
                  <c:v>sport/benessere</c:v>
                </c:pt>
                <c:pt idx="3">
                  <c:v>enogastronomia e ristorazione</c:v>
                </c:pt>
                <c:pt idx="4">
                  <c:v>mix funzionali</c:v>
                </c:pt>
              </c:strCache>
            </c:strRef>
          </c:cat>
          <c:val>
            <c:numRef>
              <c:f>Partecipanti_FINALE!$O$30:$S$30</c:f>
              <c:numCache>
                <c:formatCode>0%</c:formatCode>
                <c:ptCount val="5"/>
                <c:pt idx="0">
                  <c:v>0.2352941176470589</c:v>
                </c:pt>
                <c:pt idx="1">
                  <c:v>0.11764705882352942</c:v>
                </c:pt>
                <c:pt idx="2">
                  <c:v>5.8823529411764705E-2</c:v>
                </c:pt>
                <c:pt idx="3">
                  <c:v>0.11764705882352942</c:v>
                </c:pt>
                <c:pt idx="4">
                  <c:v>0.47058823529411792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</c:spPr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B5B7A-3488-47F8-9AF5-64BC94DDEFA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8FE4B-D0B7-47B9-9F21-B332257A87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73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C21A-2837-4669-926E-3BF7ECDC525F}" type="datetime1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AGENZIA DEL DEMANIO                                                                                                                             COMUNE DI PIACENZA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BCD8-4F41-4AD9-8A0B-36FFE37D4316}" type="datetime1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AGENZIA DEL DEMANIO                                                                                                                             COMUNE DI PIACENZA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BF8F-6B0C-4248-A576-8D30014BDACC}" type="datetime1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AGENZIA DEL DEMANIO                                                                                                                             COMUNE DI PIACENZA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0EF3-A634-4AD6-9E2F-9887C5C13807}" type="datetime1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AGENZIA DEL DEMANIO                                                                                                                             COMUNE DI PIACENZA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7D77-F7B5-459D-B15A-B8593A2A302D}" type="datetime1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AGENZIA DEL DEMANIO                                                                                                                             COMUNE DI PIACENZA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CE01-D575-49C7-B8A3-03316D3E619E}" type="datetime1">
              <a:rPr lang="it-IT" smtClean="0"/>
              <a:pPr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AGENZIA DEL DEMANIO                                                                                                                             COMUNE DI PIACENZA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F6F6-57BE-4666-A1A9-B39CCFAEA1FE}" type="datetime1">
              <a:rPr lang="it-IT" smtClean="0"/>
              <a:pPr/>
              <a:t>10/03/2016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AGENZIA DEL DEMANIO                                                                                                                             COMUNE DI PIACENZA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0CBA-715F-411D-819C-DF7E700C7AF5}" type="datetime1">
              <a:rPr lang="it-IT" smtClean="0"/>
              <a:pPr/>
              <a:t>10/03/2016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AGENZIA DEL DEMANIO                                                                                                                             COMUNE DI PIACENZA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6FAD-3A21-43F4-A455-56FFF1B16A5E}" type="datetime1">
              <a:rPr lang="it-IT" smtClean="0"/>
              <a:pPr/>
              <a:t>10/03/2016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AGENZIA DEL DEMANIO                                                                                                                             COMUNE DI PIACENZA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A8F2-1FF0-4AE7-8E39-13D05FA6B5FA}" type="datetime1">
              <a:rPr lang="it-IT" smtClean="0"/>
              <a:pPr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AGENZIA DEL DEMANIO                                                                                                                             COMUNE DI PIACENZA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1D11-641A-4817-B23E-741C0BE2011A}" type="datetime1">
              <a:rPr lang="it-IT" smtClean="0"/>
              <a:pPr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AGENZIA DEL DEMANIO                                                                                                                             COMUNE DI PIACENZA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A4910-5EC3-40BC-89EB-5DC4F72D99D3}" type="datetime1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AGENZIA DEL DEMANIO                                                                                                                             COMUNE DI PIACENZA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96E57-8C43-41C5-BD06-D1F1213D992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genziademanio.it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17"/>
          <p:cNvCxnSpPr>
            <a:cxnSpLocks noChangeShapeType="1"/>
          </p:cNvCxnSpPr>
          <p:nvPr/>
        </p:nvCxnSpPr>
        <p:spPr bwMode="auto">
          <a:xfrm>
            <a:off x="9906000" y="692150"/>
            <a:ext cx="0" cy="144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47" y="6354634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Connettore 1 43"/>
          <p:cNvCxnSpPr/>
          <p:nvPr/>
        </p:nvCxnSpPr>
        <p:spPr>
          <a:xfrm>
            <a:off x="417513" y="6397625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48" b="56780"/>
          <a:stretch>
            <a:fillRect/>
          </a:stretch>
        </p:blipFill>
        <p:spPr bwMode="auto">
          <a:xfrm>
            <a:off x="1763688" y="620688"/>
            <a:ext cx="530910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4788024" y="3573016"/>
            <a:ext cx="3888432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339752" y="494116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</a:rPr>
              <a:t>Futuro prossimo per gli immobili dello Stato a Piacenza</a:t>
            </a:r>
            <a:endParaRPr lang="it-IT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t="45763"/>
          <a:stretch>
            <a:fillRect/>
          </a:stretch>
        </p:blipFill>
        <p:spPr bwMode="auto">
          <a:xfrm>
            <a:off x="1205842" y="2420888"/>
            <a:ext cx="6336704" cy="222759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8136904" cy="365125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AGENZIA DEL DEMANIO                                                                                                                                    COMUNE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PIACENZA</a:t>
            </a:r>
          </a:p>
        </p:txBody>
      </p:sp>
      <p:pic>
        <p:nvPicPr>
          <p:cNvPr id="15" name="Immagine 14" descr="stem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398874"/>
            <a:ext cx="287456" cy="4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17"/>
          <p:cNvCxnSpPr>
            <a:cxnSpLocks noChangeShapeType="1"/>
          </p:cNvCxnSpPr>
          <p:nvPr/>
        </p:nvCxnSpPr>
        <p:spPr bwMode="auto">
          <a:xfrm>
            <a:off x="9906000" y="692150"/>
            <a:ext cx="0" cy="144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504453" cy="46166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defTabSz="682625">
              <a:spcBef>
                <a:spcPct val="50000"/>
              </a:spcBef>
              <a:defRPr sz="1600" b="1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it-IT" sz="2400" dirty="0" smtClean="0"/>
              <a:t>Gli obiettivi della consultazione pubblica</a:t>
            </a:r>
            <a:endParaRPr lang="it-IT" sz="2400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D81083-E1C7-48E9-AC52-92577E31ADCD}" type="slidenum">
              <a:rPr lang="it-IT"/>
              <a:pPr/>
              <a:t>2</a:t>
            </a:fld>
            <a:endParaRPr lang="it-IT" dirty="0"/>
          </a:p>
        </p:txBody>
      </p:sp>
      <p:sp>
        <p:nvSpPr>
          <p:cNvPr id="14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D81083-E1C7-48E9-AC52-92577E31ADCD}" type="slidenum">
              <a:rPr lang="it-IT"/>
              <a:pPr/>
              <a:t>2</a:t>
            </a:fld>
            <a:endParaRPr lang="it-IT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309320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Connettore 1 43"/>
          <p:cNvCxnSpPr/>
          <p:nvPr/>
        </p:nvCxnSpPr>
        <p:spPr>
          <a:xfrm>
            <a:off x="417513" y="6397625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/>
          <p:cNvGrpSpPr/>
          <p:nvPr/>
        </p:nvGrpSpPr>
        <p:grpSpPr>
          <a:xfrm>
            <a:off x="539552" y="2132856"/>
            <a:ext cx="7696467" cy="1368152"/>
            <a:chOff x="683568" y="2132856"/>
            <a:chExt cx="7696467" cy="1368152"/>
          </a:xfrm>
        </p:grpSpPr>
        <p:sp>
          <p:nvSpPr>
            <p:cNvPr id="15" name="Ovale 14"/>
            <p:cNvSpPr/>
            <p:nvPr/>
          </p:nvSpPr>
          <p:spPr>
            <a:xfrm>
              <a:off x="3474238" y="2240436"/>
              <a:ext cx="1872208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/>
                <a:t>Soluzioni di riutilizzo degli immobili</a:t>
              </a:r>
              <a:endParaRPr lang="it-IT" sz="1600" dirty="0"/>
            </a:p>
          </p:txBody>
        </p:sp>
        <p:sp>
          <p:nvSpPr>
            <p:cNvPr id="18" name="Rettangolo arrotondato 17"/>
            <p:cNvSpPr/>
            <p:nvPr/>
          </p:nvSpPr>
          <p:spPr>
            <a:xfrm>
              <a:off x="755576" y="2132856"/>
              <a:ext cx="1584176" cy="432048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Tutela del patrimonio</a:t>
              </a:r>
              <a:endParaRPr lang="it-IT" sz="1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683568" y="2924944"/>
              <a:ext cx="1656184" cy="5760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Fruizione pubblica </a:t>
              </a:r>
            </a:p>
            <a:p>
              <a:pPr algn="ctr"/>
              <a:r>
                <a:rPr lang="it-IT" sz="1400" dirty="0" smtClean="0"/>
                <a:t>dei beni </a:t>
              </a:r>
              <a:endParaRPr lang="it-IT" sz="1400" dirty="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6219795" y="2393129"/>
              <a:ext cx="2160240" cy="79208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Sostenibilità economica degli interventi di recupero</a:t>
              </a:r>
              <a:endParaRPr lang="it-IT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" name="Freccia a destra 25"/>
            <p:cNvSpPr/>
            <p:nvPr/>
          </p:nvSpPr>
          <p:spPr>
            <a:xfrm rot="20893035">
              <a:off x="2429303" y="3051013"/>
              <a:ext cx="955214" cy="20974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Freccia a destra 26"/>
            <p:cNvSpPr/>
            <p:nvPr/>
          </p:nvSpPr>
          <p:spPr>
            <a:xfrm rot="1257001">
              <a:off x="2414386" y="2478283"/>
              <a:ext cx="1008112" cy="20107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Freccia a sinistra 27"/>
            <p:cNvSpPr/>
            <p:nvPr/>
          </p:nvSpPr>
          <p:spPr>
            <a:xfrm>
              <a:off x="5436384" y="2690414"/>
              <a:ext cx="648072" cy="216024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611560" y="4293096"/>
            <a:ext cx="8136904" cy="2036866"/>
            <a:chOff x="683568" y="3861048"/>
            <a:chExt cx="8136904" cy="2036866"/>
          </a:xfrm>
        </p:grpSpPr>
        <p:pic>
          <p:nvPicPr>
            <p:cNvPr id="1027" name="Picture 3" descr="C:\Program Files\Microsoft Office\MEDIA\CAGCAT10\j020546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259" y="4941168"/>
              <a:ext cx="961781" cy="956746"/>
            </a:xfrm>
            <a:prstGeom prst="rect">
              <a:avLst/>
            </a:prstGeom>
            <a:noFill/>
          </p:spPr>
        </p:pic>
        <p:sp>
          <p:nvSpPr>
            <p:cNvPr id="29" name="Rettangolo arrotondato 28"/>
            <p:cNvSpPr/>
            <p:nvPr/>
          </p:nvSpPr>
          <p:spPr>
            <a:xfrm>
              <a:off x="3059832" y="3933056"/>
              <a:ext cx="2736304" cy="12961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VALORIZZAZIONE DEL PATRIMONIO IMMOBILIARE  PUBBLICO</a:t>
              </a:r>
              <a:endPara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1" name="Freccia a destra 30"/>
            <p:cNvSpPr/>
            <p:nvPr/>
          </p:nvSpPr>
          <p:spPr>
            <a:xfrm>
              <a:off x="683568" y="3861048"/>
              <a:ext cx="2376264" cy="1728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Sinergia tra i soggetti pubblici interessati</a:t>
              </a:r>
              <a:endParaRPr lang="it-IT" dirty="0"/>
            </a:p>
          </p:txBody>
        </p:sp>
        <p:sp>
          <p:nvSpPr>
            <p:cNvPr id="32" name="Freccia a sinistra 31"/>
            <p:cNvSpPr/>
            <p:nvPr/>
          </p:nvSpPr>
          <p:spPr>
            <a:xfrm>
              <a:off x="5796136" y="3933056"/>
              <a:ext cx="3024336" cy="1584176"/>
            </a:xfrm>
            <a:prstGeom prst="leftArrow">
              <a:avLst>
                <a:gd name="adj1" fmla="val 50000"/>
                <a:gd name="adj2" fmla="val 493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Collaborazione e partnership con e tra operatori privati</a:t>
              </a:r>
              <a:endParaRPr lang="it-IT" dirty="0"/>
            </a:p>
          </p:txBody>
        </p:sp>
      </p:grpSp>
      <p:sp>
        <p:nvSpPr>
          <p:cNvPr id="22" name="Segnaposto piè di pagina 21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704856" cy="365125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AGENZIA DEL DEMANIO                                                                                                                             COMUNE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PIACENZA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3" name="Immagine 22" descr="stem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81328"/>
            <a:ext cx="225192" cy="4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79512" y="836712"/>
            <a:ext cx="849694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L’Agenzia del Demanio e il Comune di Piacenza hanno promosso una consultazione pubblica che si è svolta negli ultimi tre mesi del 2015, con la finalità di coinvolgere tutti i soggetti interessati a contribuire alla </a:t>
            </a:r>
            <a:r>
              <a:rPr lang="it-IT" sz="1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definizione</a:t>
            </a:r>
            <a:r>
              <a:rPr lang="it-IT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di possibili scenari e interventi di 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recupero, valorizzazione e riuso </a:t>
            </a:r>
            <a:r>
              <a:rPr lang="it-IT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di un selezionato portafoglio di immobili pubblici situati nella città.</a:t>
            </a:r>
          </a:p>
        </p:txBody>
      </p:sp>
      <p:sp>
        <p:nvSpPr>
          <p:cNvPr id="30" name="Parentesi graffa aperta 29"/>
          <p:cNvSpPr/>
          <p:nvPr/>
        </p:nvSpPr>
        <p:spPr>
          <a:xfrm rot="16200000">
            <a:off x="3968753" y="2348880"/>
            <a:ext cx="720080" cy="33123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5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17"/>
          <p:cNvCxnSpPr>
            <a:cxnSpLocks noChangeShapeType="1"/>
          </p:cNvCxnSpPr>
          <p:nvPr/>
        </p:nvCxnSpPr>
        <p:spPr bwMode="auto">
          <a:xfrm>
            <a:off x="9906000" y="692150"/>
            <a:ext cx="0" cy="144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512" y="197893"/>
            <a:ext cx="8856984" cy="46166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defTabSz="682625">
              <a:spcBef>
                <a:spcPct val="50000"/>
              </a:spcBef>
              <a:defRPr sz="1600" b="1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it-IT" sz="2400" dirty="0" smtClean="0"/>
              <a:t>I destinatari e il ruolo dei partecipanti alla consultazione pubblica</a:t>
            </a:r>
            <a:endParaRPr lang="it-IT" sz="2400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D81083-E1C7-48E9-AC52-92577E31ADCD}" type="slidenum">
              <a:rPr lang="it-IT"/>
              <a:pPr/>
              <a:t>3</a:t>
            </a:fld>
            <a:endParaRPr lang="it-IT" dirty="0"/>
          </a:p>
        </p:txBody>
      </p:sp>
      <p:sp>
        <p:nvSpPr>
          <p:cNvPr id="14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D81083-E1C7-48E9-AC52-92577E31ADCD}" type="slidenum">
              <a:rPr lang="it-IT"/>
              <a:pPr/>
              <a:t>3</a:t>
            </a:fld>
            <a:endParaRPr lang="it-IT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Connettore 1 43"/>
          <p:cNvCxnSpPr/>
          <p:nvPr/>
        </p:nvCxnSpPr>
        <p:spPr>
          <a:xfrm>
            <a:off x="417513" y="6397625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083" y="1196752"/>
            <a:ext cx="388843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064896" cy="365125"/>
          </a:xfrm>
        </p:spPr>
        <p:txBody>
          <a:bodyPr/>
          <a:lstStyle/>
          <a:p>
            <a:r>
              <a:rPr lang="it-IT" smtClean="0">
                <a:solidFill>
                  <a:srgbClr val="FF0000"/>
                </a:solidFill>
              </a:rPr>
              <a:t>AGENZIA DEL DEMANIO                                                                                                                             COMUNE DI PIACENZA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2" name="Immagine 11" descr="stem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6381328"/>
            <a:ext cx="225192" cy="4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9964" y="881825"/>
            <a:ext cx="4608512" cy="3323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Arial" pitchFamily="34" charset="0"/>
                <a:cs typeface="Arial" pitchFamily="34" charset="0"/>
              </a:rPr>
              <a:t>La consultazione pubblica è stata attivata online sul sito web dell’Agenzia del Demanio e su quello del Comune di Piacenza, al fine di trovare 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soluzioni di riuso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che consentano di coniugare le esigenze di tutela e fruizione pubblica con la sostenibilità economica degli interventi edilizi di recupero.</a:t>
            </a:r>
          </a:p>
          <a:p>
            <a:pPr algn="just"/>
            <a:r>
              <a:rPr lang="it-IT" sz="1400" dirty="0" smtClean="0">
                <a:latin typeface="Arial" pitchFamily="34" charset="0"/>
                <a:cs typeface="Arial" pitchFamily="34" charset="0"/>
              </a:rPr>
              <a:t>La consultazione era rivolta a 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chiunque fosse interessato ad offrire il proprio contributo e desiderasse instaurare un dialogo diretto sul progetto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: pubbliche amministrazioni, cittadini, associazioni, operatori di mercato, imprenditori interessati e possibili futuri concessionari, ed ha avuto come oggetto 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10 immobili statali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(online su </a:t>
            </a:r>
            <a:r>
              <a:rPr lang="it-IT" sz="1400" dirty="0" smtClean="0">
                <a:latin typeface="Arial" pitchFamily="34" charset="0"/>
                <a:cs typeface="Arial" pitchFamily="34" charset="0"/>
                <a:hlinkClick r:id="rId5"/>
              </a:rPr>
              <a:t>www.agenziademanio.it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tutta la documentazione di dettaglio).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67544" y="4205406"/>
            <a:ext cx="8496944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IL RUOLO DEI PARTECIPANTI ALLA CONSULTAZIONE</a:t>
            </a:r>
          </a:p>
          <a:p>
            <a:pPr algn="ctr"/>
            <a:endParaRPr lang="it-IT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400" b="1" dirty="0" smtClean="0">
                <a:latin typeface="Arial" pitchFamily="34" charset="0"/>
                <a:cs typeface="Arial" pitchFamily="34" charset="0"/>
              </a:rPr>
              <a:t>I soggetti che hanno partecipato alla consultazione pubblica avevano la possibilità di:</a:t>
            </a:r>
          </a:p>
          <a:p>
            <a:endParaRPr lang="it-IT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 Manifestare interesse per uno o più immobili</a:t>
            </a:r>
          </a:p>
          <a:p>
            <a:pPr algn="just">
              <a:buFont typeface="Wingdings" pitchFamily="2" charset="2"/>
              <a:buChar char="q"/>
            </a:pP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 Richiedere informazioni</a:t>
            </a:r>
          </a:p>
          <a:p>
            <a:pPr algn="just">
              <a:buFont typeface="Wingdings" pitchFamily="2" charset="2"/>
              <a:buChar char="q"/>
            </a:pP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 Effettuare dei sopralluoghi sugli immobili</a:t>
            </a:r>
          </a:p>
          <a:p>
            <a:pPr algn="just">
              <a:buFont typeface="Wingdings" pitchFamily="2" charset="2"/>
              <a:buChar char="q"/>
            </a:pP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 Avanzare proposte rispetto alle ipotesi di valorizzazione per uno o più beni</a:t>
            </a:r>
          </a:p>
        </p:txBody>
      </p:sp>
    </p:spTree>
    <p:extLst>
      <p:ext uri="{BB962C8B-B14F-4D97-AF65-F5344CB8AC3E}">
        <p14:creationId xmlns:p14="http://schemas.microsoft.com/office/powerpoint/2010/main" val="25945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323528" y="1340768"/>
            <a:ext cx="8496944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sz="1400" b="1" dirty="0" smtClean="0"/>
          </a:p>
          <a:p>
            <a:endParaRPr lang="it-IT" sz="1400" dirty="0" smtClean="0"/>
          </a:p>
          <a:p>
            <a:pPr marL="342900" indent="-342900" fontAlgn="t">
              <a:buFont typeface="+mj-lt"/>
              <a:buAutoNum type="arabicPeriod"/>
            </a:pPr>
            <a:r>
              <a:rPr lang="it-IT" sz="1400" b="1" dirty="0" smtClean="0"/>
              <a:t>Bastione di Porta Borghetto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it-IT" sz="1400" b="1" dirty="0" smtClean="0"/>
              <a:t>Torrione Fodesta 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it-IT" sz="1400" b="1" dirty="0" smtClean="0"/>
              <a:t>Bastione S. Sisto 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it-IT" sz="1400" b="1" dirty="0" smtClean="0"/>
              <a:t>Porta del Soccorso 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it-IT" sz="1400" b="1" dirty="0" smtClean="0"/>
              <a:t>Rimessa locomotori ferrovia Piacenza - Bettola 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it-IT" sz="1400" b="1" dirty="0" smtClean="0"/>
              <a:t>Ex Chiesa di S. Agostino 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it-IT" sz="1400" b="1" dirty="0" smtClean="0"/>
              <a:t>Ex Chiesa delle Benedettine 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it-IT" sz="1400" b="1" dirty="0" smtClean="0"/>
              <a:t>Ex Chiesa S. Lorenzo 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it-IT" sz="1400" b="1" dirty="0" smtClean="0"/>
              <a:t>Ex Caserma Jacopo Dal Verme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it-IT" sz="1400" b="1" dirty="0" smtClean="0"/>
              <a:t>Area verde di Piazzale Malta, già Ex Caserma Zanardi – porzione</a:t>
            </a:r>
          </a:p>
          <a:p>
            <a:pPr marL="342900" indent="-342900" fontAlgn="t"/>
            <a:endParaRPr lang="it-IT" sz="1400" dirty="0" smtClean="0"/>
          </a:p>
          <a:p>
            <a:endParaRPr lang="it-IT" sz="1400" dirty="0"/>
          </a:p>
        </p:txBody>
      </p:sp>
      <p:cxnSp>
        <p:nvCxnSpPr>
          <p:cNvPr id="52" name="Connettore 1 17"/>
          <p:cNvCxnSpPr>
            <a:cxnSpLocks noChangeShapeType="1"/>
          </p:cNvCxnSpPr>
          <p:nvPr/>
        </p:nvCxnSpPr>
        <p:spPr bwMode="auto">
          <a:xfrm>
            <a:off x="9906000" y="692150"/>
            <a:ext cx="0" cy="144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712968" cy="46166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defTabSz="682625">
              <a:spcBef>
                <a:spcPct val="50000"/>
              </a:spcBef>
              <a:defRPr sz="1600" b="1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it-IT" sz="2400" dirty="0" smtClean="0"/>
              <a:t>I beni in consultazione</a:t>
            </a:r>
            <a:endParaRPr lang="it-IT" sz="2400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D81083-E1C7-48E9-AC52-92577E31ADCD}" type="slidenum">
              <a:rPr lang="it-IT"/>
              <a:pPr/>
              <a:t>4</a:t>
            </a:fld>
            <a:endParaRPr lang="it-IT" dirty="0"/>
          </a:p>
        </p:txBody>
      </p:sp>
      <p:sp>
        <p:nvSpPr>
          <p:cNvPr id="14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D81083-E1C7-48E9-AC52-92577E31ADCD}" type="slidenum">
              <a:rPr lang="it-IT"/>
              <a:pPr/>
              <a:t>4</a:t>
            </a:fld>
            <a:endParaRPr lang="it-IT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Connettore 1 43"/>
          <p:cNvCxnSpPr/>
          <p:nvPr/>
        </p:nvCxnSpPr>
        <p:spPr>
          <a:xfrm>
            <a:off x="417513" y="6397625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/>
          <p:cNvSpPr txBox="1">
            <a:spLocks/>
          </p:cNvSpPr>
          <p:nvPr/>
        </p:nvSpPr>
        <p:spPr>
          <a:xfrm>
            <a:off x="4788024" y="3573016"/>
            <a:ext cx="3888432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arentesi graffa chiusa 19"/>
          <p:cNvSpPr/>
          <p:nvPr/>
        </p:nvSpPr>
        <p:spPr>
          <a:xfrm>
            <a:off x="4139952" y="1403234"/>
            <a:ext cx="216024" cy="1305686"/>
          </a:xfrm>
          <a:prstGeom prst="rightBrace">
            <a:avLst>
              <a:gd name="adj1" fmla="val 89463"/>
              <a:gd name="adj2" fmla="val 489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4355976" y="18442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Beni inseriti nel sistema della cinta muraria cittadina</a:t>
            </a:r>
            <a:endParaRPr lang="it-IT" sz="1400" b="1" dirty="0"/>
          </a:p>
        </p:txBody>
      </p:sp>
      <p:sp>
        <p:nvSpPr>
          <p:cNvPr id="27" name="Parentesi graffa chiusa 26"/>
          <p:cNvSpPr/>
          <p:nvPr/>
        </p:nvSpPr>
        <p:spPr>
          <a:xfrm>
            <a:off x="4139952" y="2708920"/>
            <a:ext cx="144016" cy="1008112"/>
          </a:xfrm>
          <a:prstGeom prst="rightBrace">
            <a:avLst>
              <a:gd name="adj1" fmla="val 89463"/>
              <a:gd name="adj2" fmla="val 489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4517922" y="2872895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Beni inseriti nel Programma Unitario di Valorizzazione degli Immobili Pubblici sottoscritto tra il Comune di Piacenza e l’Agenzia del Demanio</a:t>
            </a:r>
            <a:endParaRPr lang="it-IT" sz="1400" b="1" dirty="0"/>
          </a:p>
        </p:txBody>
      </p:sp>
      <p:sp>
        <p:nvSpPr>
          <p:cNvPr id="26" name="Segnaposto piè di pagina 25"/>
          <p:cNvSpPr>
            <a:spLocks noGrp="1"/>
          </p:cNvSpPr>
          <p:nvPr>
            <p:ph type="ftr" sz="quarter" idx="11"/>
          </p:nvPr>
        </p:nvSpPr>
        <p:spPr>
          <a:xfrm>
            <a:off x="827584" y="6356350"/>
            <a:ext cx="7776864" cy="365125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AGENZIA DEL DEMANIO                                                                                                                             COMUNE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PIACENZA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9" name="Immagine 28" descr="stem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40" y="6408040"/>
            <a:ext cx="225192" cy="4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5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17"/>
          <p:cNvCxnSpPr>
            <a:cxnSpLocks noChangeShapeType="1"/>
          </p:cNvCxnSpPr>
          <p:nvPr/>
        </p:nvCxnSpPr>
        <p:spPr bwMode="auto">
          <a:xfrm>
            <a:off x="9906000" y="692150"/>
            <a:ext cx="0" cy="144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504453" cy="46166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defTabSz="682625">
              <a:spcBef>
                <a:spcPct val="50000"/>
              </a:spcBef>
              <a:defRPr sz="1600" b="1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it-IT" sz="2400" dirty="0" smtClean="0"/>
              <a:t>I Partecipanti</a:t>
            </a:r>
            <a:endParaRPr lang="it-IT" sz="2400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D81083-E1C7-48E9-AC52-92577E31ADCD}" type="slidenum">
              <a:rPr lang="it-IT"/>
              <a:pPr/>
              <a:t>5</a:t>
            </a:fld>
            <a:endParaRPr lang="it-IT" dirty="0"/>
          </a:p>
        </p:txBody>
      </p:sp>
      <p:sp>
        <p:nvSpPr>
          <p:cNvPr id="14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D81083-E1C7-48E9-AC52-92577E31ADCD}" type="slidenum">
              <a:rPr lang="it-IT"/>
              <a:pPr/>
              <a:t>5</a:t>
            </a:fld>
            <a:endParaRPr lang="it-IT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Connettore 1 43"/>
          <p:cNvCxnSpPr/>
          <p:nvPr/>
        </p:nvCxnSpPr>
        <p:spPr>
          <a:xfrm>
            <a:off x="417513" y="6397625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el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12824"/>
              </p:ext>
            </p:extLst>
          </p:nvPr>
        </p:nvGraphicFramePr>
        <p:xfrm>
          <a:off x="611560" y="4437112"/>
          <a:ext cx="7848872" cy="1097280"/>
        </p:xfrm>
        <a:graphic>
          <a:graphicData uri="http://schemas.openxmlformats.org/drawingml/2006/table">
            <a:tbl>
              <a:tblPr/>
              <a:tblGrid>
                <a:gridCol w="3261148"/>
                <a:gridCol w="2290493"/>
                <a:gridCol w="2297231"/>
              </a:tblGrid>
              <a:tr h="420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Soggetti interessati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manifestazioni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d’interesse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Proposte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 valorizzazione pervenute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associazione culturale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operatore privato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6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soggetto pubblico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totale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Grafico 28"/>
          <p:cNvGraphicFramePr/>
          <p:nvPr/>
        </p:nvGraphicFramePr>
        <p:xfrm>
          <a:off x="251520" y="1772816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560840" cy="365125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AGENZIA DEL DEMANIO                                                                                                                             COMUNE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PIACENZA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5" name="Immagine 14" descr="stem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08040"/>
            <a:ext cx="225192" cy="4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51520" y="90872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Esito della consultazione: </a:t>
            </a:r>
            <a:r>
              <a:rPr lang="it-IT" b="1" dirty="0" smtClean="0"/>
              <a:t>19 soggetti interessati, 17 proposte </a:t>
            </a:r>
            <a:r>
              <a:rPr lang="it-IT" dirty="0" smtClean="0"/>
              <a:t>per ridare un futuro ad importanti beni pubblici.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45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2008" y="188640"/>
            <a:ext cx="8964488" cy="46166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defTabSz="682625">
              <a:spcBef>
                <a:spcPct val="50000"/>
              </a:spcBef>
              <a:defRPr sz="1600" b="1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it-IT" sz="2400" dirty="0" smtClean="0"/>
              <a:t>La partecipazione: le manifestazioni di interesse sui singoli beni</a:t>
            </a:r>
            <a:endParaRPr lang="it-IT" sz="2400" dirty="0"/>
          </a:p>
        </p:txBody>
      </p:sp>
      <p:graphicFrame>
        <p:nvGraphicFramePr>
          <p:cNvPr id="12" name="Grafico 11"/>
          <p:cNvGraphicFramePr/>
          <p:nvPr/>
        </p:nvGraphicFramePr>
        <p:xfrm>
          <a:off x="4499992" y="3573016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it-IT" smtClean="0">
                <a:solidFill>
                  <a:srgbClr val="FF0000"/>
                </a:solidFill>
              </a:rPr>
              <a:t>AGENZIA DEL DEMANIO                                                                                                                             COMUNE DI PIACENZA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381328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stem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08040"/>
            <a:ext cx="225192" cy="4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8"/>
          <p:cNvCxnSpPr/>
          <p:nvPr/>
        </p:nvCxnSpPr>
        <p:spPr>
          <a:xfrm>
            <a:off x="417513" y="6397625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691680" y="405790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Percentuali sul totale delle manifestazioni di interesse pervenute</a:t>
            </a:r>
            <a:endParaRPr lang="it-IT" sz="1400" b="1" dirty="0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467544" y="764704"/>
          <a:ext cx="5253608" cy="2993826"/>
        </p:xfrm>
        <a:graphic>
          <a:graphicData uri="http://schemas.openxmlformats.org/drawingml/2006/table">
            <a:tbl>
              <a:tblPr/>
              <a:tblGrid>
                <a:gridCol w="2831093"/>
                <a:gridCol w="2422515"/>
              </a:tblGrid>
              <a:tr h="628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Beni oggetto di consultazione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Numero di manifestazioni di interesse pervenute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Bastione di Porta Borghetto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Ex Rimessa locomotori ferrovia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Bastione S. Sisto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Ex Chiesa di S. Agostino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Ex Caserma Jacopo Dal Verme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Torrione Fodesta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Porta del Soccorso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Ex Chiesa delle Benedettine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Ex Chiesa S. Lorenzo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198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Area verde di Piazzale Malta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198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Intero</a:t>
                      </a:r>
                      <a:r>
                        <a:rPr lang="it-IT" sz="1100" b="1" i="0" u="none" strike="noStrike" baseline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 portafoglio immobiliare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504453" cy="46166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defTabSz="682625">
              <a:spcBef>
                <a:spcPct val="50000"/>
              </a:spcBef>
              <a:defRPr sz="1600" b="1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it-IT" sz="2400" dirty="0" smtClean="0"/>
              <a:t>Le proposte di valorizzazione</a:t>
            </a:r>
            <a:endParaRPr lang="it-IT" sz="240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AGENZIA DEL DEMANIO                                                                                                                             COMUNE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PIACENZA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381328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stem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08040"/>
            <a:ext cx="225192" cy="4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8"/>
          <p:cNvCxnSpPr/>
          <p:nvPr/>
        </p:nvCxnSpPr>
        <p:spPr>
          <a:xfrm>
            <a:off x="417513" y="6397625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2775910997"/>
              </p:ext>
            </p:extLst>
          </p:nvPr>
        </p:nvGraphicFramePr>
        <p:xfrm>
          <a:off x="251520" y="764704"/>
          <a:ext cx="849694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2047"/>
              </p:ext>
            </p:extLst>
          </p:nvPr>
        </p:nvGraphicFramePr>
        <p:xfrm>
          <a:off x="251520" y="4869160"/>
          <a:ext cx="8640959" cy="853440"/>
        </p:xfrm>
        <a:graphic>
          <a:graphicData uri="http://schemas.openxmlformats.org/drawingml/2006/table">
            <a:tbl>
              <a:tblPr/>
              <a:tblGrid>
                <a:gridCol w="1368153"/>
                <a:gridCol w="1368211"/>
                <a:gridCol w="1387652"/>
                <a:gridCol w="1331012"/>
                <a:gridCol w="1331012"/>
                <a:gridCol w="934540"/>
                <a:gridCol w="920379"/>
              </a:tblGrid>
              <a:tr h="3325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Tipologia di proposte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attività culturali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attività socio-ricreative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sport/benessere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enogastronomia e ristorazione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mix funzionali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62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Numero proposte ricevute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625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17"/>
          <p:cNvCxnSpPr>
            <a:cxnSpLocks noChangeShapeType="1"/>
          </p:cNvCxnSpPr>
          <p:nvPr/>
        </p:nvCxnSpPr>
        <p:spPr bwMode="auto">
          <a:xfrm>
            <a:off x="9906000" y="692150"/>
            <a:ext cx="0" cy="144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8856984" cy="46166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defTabSz="682625">
              <a:spcBef>
                <a:spcPct val="50000"/>
              </a:spcBef>
              <a:defRPr sz="1600" b="1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it-IT" sz="2400" dirty="0" smtClean="0"/>
              <a:t>Il dettaglio delle proposte di valorizzazione ricevute</a:t>
            </a:r>
            <a:endParaRPr lang="it-IT" sz="2400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D81083-E1C7-48E9-AC52-92577E31ADCD}" type="slidenum">
              <a:rPr lang="it-IT"/>
              <a:pPr/>
              <a:t>8</a:t>
            </a:fld>
            <a:endParaRPr lang="it-IT" dirty="0"/>
          </a:p>
        </p:txBody>
      </p:sp>
      <p:sp>
        <p:nvSpPr>
          <p:cNvPr id="14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it-IT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453336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Connettore 1 43"/>
          <p:cNvCxnSpPr/>
          <p:nvPr/>
        </p:nvCxnSpPr>
        <p:spPr>
          <a:xfrm>
            <a:off x="417513" y="6397625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793659"/>
              </p:ext>
            </p:extLst>
          </p:nvPr>
        </p:nvGraphicFramePr>
        <p:xfrm>
          <a:off x="107505" y="620688"/>
          <a:ext cx="8856983" cy="5747551"/>
        </p:xfrm>
        <a:graphic>
          <a:graphicData uri="http://schemas.openxmlformats.org/drawingml/2006/table">
            <a:tbl>
              <a:tblPr/>
              <a:tblGrid>
                <a:gridCol w="1265283"/>
                <a:gridCol w="1182988"/>
                <a:gridCol w="6408712"/>
              </a:tblGrid>
              <a:tr h="3278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Bene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Soggetto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Contenuti della proposta presentata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685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BASTIONE </a:t>
                      </a:r>
                      <a:r>
                        <a:rPr lang="it-IT" sz="10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PORTA BORGHETTO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ASSOCIAZIONE CULTURALE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Realizzazione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 una struttura dedicata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ad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attività sportive, con spazi dedicati a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allenamenti specifici, </a:t>
                      </a:r>
                      <a:endParaRPr lang="it-IT" sz="1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riferiti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discipline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freestyle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ASSOCIAZIONE CULTURALE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Progetto per la “C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ittadella </a:t>
                      </a:r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della cultura e 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dell'artigianato”</a:t>
                      </a:r>
                      <a:r>
                        <a:rPr lang="it-IT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dedicata alla 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ristorazione,</a:t>
                      </a:r>
                      <a:r>
                        <a:rPr lang="it-IT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al </a:t>
                      </a:r>
                      <a:r>
                        <a:rPr lang="it-IT" sz="10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co-housing</a:t>
                      </a:r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, </a:t>
                      </a:r>
                      <a:r>
                        <a:rPr lang="it-IT" sz="10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co-working</a:t>
                      </a:r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, 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promozione culturale e</a:t>
                      </a:r>
                      <a:r>
                        <a:rPr lang="it-IT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spazi </a:t>
                      </a:r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per la 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danza, </a:t>
                      </a:r>
                      <a:r>
                        <a:rPr lang="it-IT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attraverso la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sinergia tra enti no-profit e piccole</a:t>
                      </a:r>
                      <a:r>
                        <a:rPr lang="it-IT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imprese</a:t>
                      </a:r>
                      <a:r>
                        <a:rPr lang="it-IT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ASSOCIAZIONE CULTURALE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ettendo </a:t>
                      </a:r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 rete 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i</a:t>
                      </a:r>
                      <a:r>
                        <a:rPr lang="it-IT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beni all’interno del sistema del circuito delle mura, 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realizzazione</a:t>
                      </a:r>
                      <a:r>
                        <a:rPr lang="it-IT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di 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una </a:t>
                      </a:r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piattaforma di comunicazione urbana e una mappa alternativa di luoghi, attività, di mobilità intorno alla </a:t>
                      </a:r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città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OPERATORE PRIVATO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Progetto di riuso funzionale alla creazione di spazi ricreativi e di aggregazione giovanile, con attività di carattere formativo e culturale.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 RIMESSA LOCOMOTORI FERROVIA PIACENZA BETTOLA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ASSOCIAZIONE CULTURALE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R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ealizzazione di manifestazioni artistiche e spettacoli teatrali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PRIVATO/ASSOCIAZIONE CULTURALE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Progetto “Best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Working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Place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”, riqualificazione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e riuso di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spazi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urbani per una cultura del lavoro in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  <a:p>
                      <a:pPr algn="just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condivisione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coworking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OPERATORE PRIVATO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R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ealizzazione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 un centro </a:t>
                      </a:r>
                      <a:r>
                        <a:rPr lang="it-IT" sz="1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policulturale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BASTIONE SAN SISTO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OPERATORE PRIVATO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Promozione delle eccellenze vinicole piacentine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OPERATORE PRIVATO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Riuso e riqualificazione spazi per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un'attività commerciale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e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ricreativa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dedicata alla degustazione e alla promozione enogastronomica del territorio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 CHIESA </a:t>
                      </a:r>
                      <a:r>
                        <a:rPr lang="it-IT" sz="10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SANT'AGOSTINO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ASSOCIAZIONE CULTURALE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Mix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 funzioni </a:t>
                      </a:r>
                      <a:r>
                        <a:rPr lang="it-IT" sz="1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pubblico-private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legate agli affari, alla salute e al cibo: negozi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 ristorante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</a:p>
                    <a:p>
                      <a:pPr algn="l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bar,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luogo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 piccoli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concerti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e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esposizioni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ASSOCIAZIONE CULTURALE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Destinazione polifunzionale: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culturale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ricreativa, di ristorazione e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commerciale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 CASERMA JACOPO DAL VERME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ASSOCIAZIONE CULTURALE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Progetto “</a:t>
                      </a:r>
                      <a:r>
                        <a:rPr lang="it-IT" sz="1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CasaBottega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”,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ossia un </a:t>
                      </a:r>
                      <a:r>
                        <a:rPr lang="it-IT" sz="1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co-housing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destinato a giovani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che potranno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condividere spazi abitativi associato ad un </a:t>
                      </a:r>
                      <a:r>
                        <a:rPr lang="it-IT" sz="1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co-working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 il lavoro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d’ufficio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 piccoli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laboratori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AREA VERDE PIAZZALE MALTA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OPERATORE PRIVATO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Realizzazione di un‘ area verde a disposizione della comunità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svago,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aggregazione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 attività di interesse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collettivo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TORRIONE FODESTA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OPERATORE PRIVATO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Mix funzionale di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uffici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negozi, ristorante e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bar.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Realizzazione di un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anfiteatro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PORTA DEL SOCCORSO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OPERATORE PRIVATO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pazio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 aggregazione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artistica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e culturale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per la promozione delle performance dei giovani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artisti presenti sul territorio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 CHIESA DELLE BENEDETTINE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OPERATORE PRIVATO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Spazio per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ospitare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una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delle comunità ortodosse, realizzazione di un auditorium/sala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concerti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SISTEMA DELLE MURA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SOGGETTO PUBBLICO</a:t>
                      </a: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Realizzazione della “</a:t>
                      </a:r>
                      <a:r>
                        <a:rPr lang="it-IT" sz="1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Citta’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della cultura”, città universitaria legata alla formazione e all’innovazione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3" marR="4323" marT="4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539552" y="6444371"/>
            <a:ext cx="7992888" cy="365125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    AGENZIA DEL DEMANIO                                                                                                                             COMUNE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PIACENZA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2" name="Immagine 11" descr="stem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38" y="6434734"/>
            <a:ext cx="225192" cy="4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17"/>
          <p:cNvCxnSpPr>
            <a:cxnSpLocks noChangeShapeType="1"/>
          </p:cNvCxnSpPr>
          <p:nvPr/>
        </p:nvCxnSpPr>
        <p:spPr bwMode="auto">
          <a:xfrm>
            <a:off x="9906000" y="692150"/>
            <a:ext cx="0" cy="144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504453" cy="46166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defTabSz="682625">
              <a:spcBef>
                <a:spcPct val="50000"/>
              </a:spcBef>
              <a:defRPr sz="1600" b="1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it-IT" sz="2400" dirty="0" smtClean="0"/>
              <a:t>Strumenti di valorizzazione</a:t>
            </a:r>
            <a:endParaRPr lang="it-IT" sz="2400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D81083-E1C7-48E9-AC52-92577E31ADCD}" type="slidenum">
              <a:rPr lang="it-IT"/>
              <a:pPr/>
              <a:t>9</a:t>
            </a:fld>
            <a:endParaRPr lang="it-IT" dirty="0"/>
          </a:p>
        </p:txBody>
      </p:sp>
      <p:sp>
        <p:nvSpPr>
          <p:cNvPr id="14" name="Segnaposto numero diapositiva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D81083-E1C7-48E9-AC52-92577E31ADCD}" type="slidenum">
              <a:rPr lang="it-IT"/>
              <a:pPr/>
              <a:t>9</a:t>
            </a:fld>
            <a:endParaRPr lang="it-IT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3" y="6336215"/>
            <a:ext cx="323553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Connettore 1 43"/>
          <p:cNvCxnSpPr/>
          <p:nvPr/>
        </p:nvCxnSpPr>
        <p:spPr>
          <a:xfrm>
            <a:off x="417513" y="6397625"/>
            <a:ext cx="8289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08912" cy="365125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AGENZIA DEL DEMANIO                                                                                                                             COMUNE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PIACENZA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1" name="Immagine 20" descr="stem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54" y="6381328"/>
            <a:ext cx="225192" cy="4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79512" y="764704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400" dirty="0" smtClean="0"/>
              <a:t> </a:t>
            </a:r>
            <a:r>
              <a:rPr lang="it-IT" sz="1400" b="1" dirty="0" smtClean="0"/>
              <a:t>Alienazione</a:t>
            </a:r>
          </a:p>
          <a:p>
            <a:endParaRPr lang="it-IT" sz="1400" b="1" dirty="0" smtClean="0"/>
          </a:p>
          <a:p>
            <a:pPr>
              <a:buFont typeface="Wingdings" pitchFamily="2" charset="2"/>
              <a:buChar char="Ø"/>
            </a:pPr>
            <a:r>
              <a:rPr lang="it-IT" sz="1400" b="1" dirty="0" smtClean="0"/>
              <a:t> Locazione/Concessione</a:t>
            </a:r>
          </a:p>
          <a:p>
            <a:endParaRPr lang="it-IT" sz="1400" b="1" dirty="0" smtClean="0"/>
          </a:p>
          <a:p>
            <a:pPr>
              <a:buFont typeface="Wingdings" pitchFamily="2" charset="2"/>
              <a:buChar char="Ø"/>
            </a:pPr>
            <a:r>
              <a:rPr lang="it-IT" sz="1400" b="1" dirty="0" smtClean="0"/>
              <a:t> Concessione di valorizzazione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6E57-8C43-41C5-BD06-D1F1213D9921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51520" y="2019612"/>
            <a:ext cx="8496944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200" dirty="0" smtClean="0"/>
              <a:t>La </a:t>
            </a:r>
            <a:r>
              <a:rPr lang="it-IT" sz="1200" b="1" dirty="0" smtClean="0"/>
              <a:t>concessione di valorizzazione </a:t>
            </a:r>
            <a:r>
              <a:rPr lang="it-IT" sz="1200" dirty="0" smtClean="0"/>
              <a:t>è uno strumento di </a:t>
            </a:r>
            <a:r>
              <a:rPr lang="it-IT" sz="1200" b="1" dirty="0" smtClean="0"/>
              <a:t>partenariato </a:t>
            </a:r>
            <a:r>
              <a:rPr lang="it-IT" sz="1200" b="1" dirty="0" err="1" smtClean="0"/>
              <a:t>pubblico-privato</a:t>
            </a:r>
            <a:r>
              <a:rPr lang="it-IT" sz="1200" b="1" dirty="0" smtClean="0"/>
              <a:t> che consente di sviluppare e valorizzare il </a:t>
            </a:r>
            <a:r>
              <a:rPr lang="it-IT" sz="1200" dirty="0" smtClean="0"/>
              <a:t>patrimonio immobiliare pubblico, attraverso l’assegnazione a primari operatori privati del </a:t>
            </a:r>
            <a:r>
              <a:rPr lang="it-IT" sz="1200" b="1" dirty="0" smtClean="0"/>
              <a:t>diritto di utilizzare gli immobili a fini economici per un periodo determinato di tempo, a fronte della loro riqualificazione, riconversione funzionale e manutenzione </a:t>
            </a:r>
            <a:r>
              <a:rPr lang="it-IT" sz="1200" dirty="0" smtClean="0"/>
              <a:t>ordinaria e straordinaria.</a:t>
            </a:r>
          </a:p>
          <a:p>
            <a:pPr algn="just"/>
            <a:r>
              <a:rPr lang="it-IT" sz="1200" b="1" dirty="0" smtClean="0"/>
              <a:t>La durata della concessione è commisurata al raggiungimento dell’equilibrio economico-finanziario </a:t>
            </a:r>
            <a:r>
              <a:rPr lang="it-IT" sz="1200" dirty="0" smtClean="0"/>
              <a:t>del piano degli investimenti e della connessa gestione, per un </a:t>
            </a:r>
            <a:r>
              <a:rPr lang="it-IT" sz="1200" b="1" dirty="0" smtClean="0"/>
              <a:t>periodo di tempo comunque non eccedente i 50 anni</a:t>
            </a:r>
            <a:r>
              <a:rPr lang="it-IT" sz="1200" dirty="0" smtClean="0"/>
              <a:t>. Alla scadenza della concessione, lo Stato rientra automaticamente nella piena disponibilità degli immobili concessi in uso, con l’acquisizione di ogni trasformazione, miglioria, addizione e accessione ad essi apportate. </a:t>
            </a:r>
          </a:p>
          <a:p>
            <a:pPr algn="just"/>
            <a:r>
              <a:rPr lang="it-IT" sz="1200" b="1" dirty="0" smtClean="0"/>
              <a:t>E’ previsto, in caso di alienazione del bene, l’esercizio del diritto di prelazione a favore del concessionario.</a:t>
            </a:r>
          </a:p>
          <a:p>
            <a:pPr algn="just"/>
            <a:r>
              <a:rPr lang="it-IT" sz="1200" dirty="0" smtClean="0"/>
              <a:t>L’individuazione dei concessionari privati prevede il ricorso a </a:t>
            </a:r>
            <a:r>
              <a:rPr lang="it-IT" sz="1200" b="1" dirty="0" smtClean="0"/>
              <a:t>procedure di evidenza pubblica, </a:t>
            </a:r>
            <a:r>
              <a:rPr lang="it-IT" sz="1200" dirty="0" smtClean="0"/>
              <a:t>tra investitori ed operatori dotati di idonei requisiti economico-finanziari e tecnico-organizzativi e con esperienza pluriennale nella progettazione di qualità nei settori commerciali e gestionali individuati per l’uso degli immobili.</a:t>
            </a:r>
          </a:p>
          <a:p>
            <a:pPr algn="just"/>
            <a:r>
              <a:rPr lang="it-IT" sz="1200" b="1" dirty="0" smtClean="0"/>
              <a:t>Il canone della concessione è determinato secondo valori di mercato, </a:t>
            </a:r>
            <a:r>
              <a:rPr lang="it-IT" sz="1200" dirty="0" smtClean="0"/>
              <a:t>tenendo conto degli investimenti necessari per la riqualificazione e riconversione degli immobili e della ridotta </a:t>
            </a:r>
            <a:r>
              <a:rPr lang="it-IT" sz="1200" dirty="0" err="1" smtClean="0"/>
              <a:t>remuneratività</a:t>
            </a:r>
            <a:r>
              <a:rPr lang="it-IT" sz="1200" dirty="0" smtClean="0"/>
              <a:t> iniziale dell’operazione. Il D.L. n. 95/2012 ha introdotto il </a:t>
            </a:r>
            <a:r>
              <a:rPr lang="it-IT" sz="1200" b="1" dirty="0" smtClean="0"/>
              <a:t>riconoscimento ai Comuni interessati dal procedimento di valorizzazione di una aliquota pari al 10% del canone riscosso dallo Stato.</a:t>
            </a:r>
          </a:p>
          <a:p>
            <a:pPr algn="just"/>
            <a:r>
              <a:rPr lang="it-IT" sz="1200" dirty="0" smtClean="0"/>
              <a:t> Il D.L. n. 95/2012 ha, inoltre, espressamente previsto la </a:t>
            </a:r>
            <a:r>
              <a:rPr lang="it-IT" sz="1200" b="1" dirty="0" smtClean="0"/>
              <a:t>possibilità di </a:t>
            </a:r>
            <a:r>
              <a:rPr lang="it-IT" sz="1200" b="1" dirty="0" err="1" smtClean="0"/>
              <a:t>subconcedere</a:t>
            </a:r>
            <a:r>
              <a:rPr lang="it-IT" sz="1200" b="1" dirty="0" smtClean="0"/>
              <a:t> a terzi le attività economiche o di servizio previste dal piano di gestione. Tale innovazione può consentire una significativa estensione della concessione di valorizzazione, </a:t>
            </a:r>
            <a:r>
              <a:rPr lang="it-IT" sz="1200" dirty="0" smtClean="0"/>
              <a:t>già sperimentata per il recupero di immobili pubblici a fini turistico-ricettivi e culturali, anche a progetti di trasformazione che prevedano altre destinazioni funzionali, comprese quelle residenziali e commerciali.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397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1406</Words>
  <Application>Microsoft Office PowerPoint</Application>
  <PresentationFormat>Presentazione su schermo (4:3)</PresentationFormat>
  <Paragraphs>210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della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Aiello Salvatore</dc:creator>
  <cp:lastModifiedBy>MALCHIODI RENZA</cp:lastModifiedBy>
  <cp:revision>126</cp:revision>
  <dcterms:created xsi:type="dcterms:W3CDTF">2016-03-09T10:52:21Z</dcterms:created>
  <dcterms:modified xsi:type="dcterms:W3CDTF">2016-03-10T16:08:08Z</dcterms:modified>
</cp:coreProperties>
</file>